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6" r:id="rId2"/>
    <p:sldId id="257" r:id="rId3"/>
    <p:sldId id="279" r:id="rId4"/>
    <p:sldId id="280" r:id="rId5"/>
    <p:sldId id="281" r:id="rId6"/>
    <p:sldId id="259" r:id="rId7"/>
    <p:sldId id="283" r:id="rId8"/>
    <p:sldId id="260" r:id="rId9"/>
    <p:sldId id="297" r:id="rId10"/>
    <p:sldId id="299" r:id="rId11"/>
    <p:sldId id="291" r:id="rId12"/>
    <p:sldId id="276" r:id="rId13"/>
    <p:sldId id="277" r:id="rId14"/>
    <p:sldId id="301" r:id="rId15"/>
    <p:sldId id="278" r:id="rId16"/>
    <p:sldId id="263" r:id="rId17"/>
    <p:sldId id="286" r:id="rId18"/>
    <p:sldId id="295" r:id="rId19"/>
    <p:sldId id="265" r:id="rId20"/>
    <p:sldId id="266" r:id="rId21"/>
    <p:sldId id="267" r:id="rId22"/>
    <p:sldId id="268" r:id="rId23"/>
    <p:sldId id="269" r:id="rId24"/>
    <p:sldId id="296" r:id="rId25"/>
    <p:sldId id="300" r:id="rId26"/>
    <p:sldId id="30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CABE7-2C40-48CB-B7D8-11327A179812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FA3F2-A158-4797-9E5E-D37DDB181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4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FA3F2-A158-4797-9E5E-D37DDB181C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FA3F2-A158-4797-9E5E-D37DDB181CA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E17643B-AA95-42AD-A768-59F014D69A1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91481F1-AC84-4E77-8243-C87D9AF8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643B-AA95-42AD-A768-59F014D69A1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81F1-AC84-4E77-8243-C87D9AF8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643B-AA95-42AD-A768-59F014D69A1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81F1-AC84-4E77-8243-C87D9AF8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643B-AA95-42AD-A768-59F014D69A1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81F1-AC84-4E77-8243-C87D9AF8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643B-AA95-42AD-A768-59F014D69A1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81F1-AC84-4E77-8243-C87D9AF8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643B-AA95-42AD-A768-59F014D69A1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81F1-AC84-4E77-8243-C87D9AF8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17643B-AA95-42AD-A768-59F014D69A1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1481F1-AC84-4E77-8243-C87D9AF87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E17643B-AA95-42AD-A768-59F014D69A1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91481F1-AC84-4E77-8243-C87D9AF8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643B-AA95-42AD-A768-59F014D69A1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81F1-AC84-4E77-8243-C87D9AF8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643B-AA95-42AD-A768-59F014D69A1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81F1-AC84-4E77-8243-C87D9AF8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643B-AA95-42AD-A768-59F014D69A1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81F1-AC84-4E77-8243-C87D9AF8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E17643B-AA95-42AD-A768-59F014D69A1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91481F1-AC84-4E77-8243-C87D9AF8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214423"/>
            <a:ext cx="8458200" cy="2286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</a:t>
            </a:r>
            <a:r>
              <a:rPr lang="ru-RU" dirty="0" err="1" smtClean="0"/>
              <a:t>буллинга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виды и формы</a:t>
            </a:r>
            <a:br>
              <a:rPr lang="ru-RU" dirty="0" smtClean="0"/>
            </a:br>
            <a:r>
              <a:rPr lang="ru-RU" dirty="0" smtClean="0"/>
              <a:t>его проявления,</a:t>
            </a:r>
            <a:br>
              <a:rPr lang="ru-RU" dirty="0" smtClean="0"/>
            </a:br>
            <a:r>
              <a:rPr lang="ru-RU" dirty="0" smtClean="0"/>
              <a:t>последствия.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14818"/>
            <a:ext cx="6400816" cy="1785950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r>
              <a:rPr lang="ru-RU" b="1" dirty="0" err="1" smtClean="0"/>
              <a:t>Маринцева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Наталья Николаевна,</a:t>
            </a:r>
          </a:p>
          <a:p>
            <a:r>
              <a:rPr lang="ru-RU" b="1" dirty="0" smtClean="0"/>
              <a:t>педагог-психолог </a:t>
            </a:r>
          </a:p>
          <a:p>
            <a:r>
              <a:rPr lang="ru-RU" sz="2200" b="1" dirty="0" smtClean="0"/>
              <a:t>МКОУ СШ №4,   г. </a:t>
            </a:r>
            <a:r>
              <a:rPr lang="ru-RU" sz="2200" b="1" dirty="0" err="1" smtClean="0"/>
              <a:t>Калач-на-Дону</a:t>
            </a:r>
            <a:endParaRPr lang="ru-RU" sz="2200" b="1" dirty="0"/>
          </a:p>
        </p:txBody>
      </p:sp>
      <p:pic>
        <p:nvPicPr>
          <p:cNvPr id="4" name="Picture 3" descr="C:\Users\comp77\Desktop\Буллинг Моя презентация\Картинки\e_book_bullying_tipos2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714356"/>
            <a:ext cx="2111076" cy="2503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Роли в ситуации травли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29684" cy="32861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Инициаторы травли – </a:t>
            </a:r>
            <a:r>
              <a:rPr lang="ru-RU" dirty="0" smtClean="0"/>
              <a:t>зачинщики, провокаторы</a:t>
            </a:r>
          </a:p>
          <a:p>
            <a:r>
              <a:rPr lang="ru-RU" b="1" dirty="0" smtClean="0"/>
              <a:t>Преследователи </a:t>
            </a:r>
            <a:r>
              <a:rPr lang="ru-RU" dirty="0" smtClean="0"/>
              <a:t>– агрессор (</a:t>
            </a:r>
            <a:r>
              <a:rPr lang="ru-RU" dirty="0" err="1" smtClean="0"/>
              <a:t>булли</a:t>
            </a:r>
            <a:r>
              <a:rPr lang="ru-RU" dirty="0" smtClean="0"/>
              <a:t>), его помощники.</a:t>
            </a:r>
          </a:p>
          <a:p>
            <a:r>
              <a:rPr lang="ru-RU" b="1" dirty="0" smtClean="0"/>
              <a:t>Наблюдатели </a:t>
            </a:r>
            <a:r>
              <a:rPr lang="ru-RU" dirty="0" smtClean="0"/>
              <a:t>– зрители </a:t>
            </a:r>
          </a:p>
          <a:p>
            <a:pPr>
              <a:buNone/>
            </a:pPr>
            <a:r>
              <a:rPr lang="ru-RU" dirty="0" smtClean="0"/>
              <a:t>(никак не препятствуют травле,</a:t>
            </a:r>
          </a:p>
          <a:p>
            <a:pPr>
              <a:buNone/>
            </a:pPr>
            <a:r>
              <a:rPr lang="ru-RU" dirty="0" smtClean="0"/>
              <a:t> тем самым молчанием</a:t>
            </a:r>
          </a:p>
          <a:p>
            <a:pPr>
              <a:buNone/>
            </a:pPr>
            <a:r>
              <a:rPr lang="ru-RU" dirty="0" smtClean="0"/>
              <a:t> они поощряют её).</a:t>
            </a:r>
            <a:endParaRPr lang="ru-RU" b="1" dirty="0" smtClean="0"/>
          </a:p>
          <a:p>
            <a:r>
              <a:rPr lang="ru-RU" b="1" dirty="0" smtClean="0"/>
              <a:t>Жертва.</a:t>
            </a:r>
            <a:endParaRPr lang="ru-RU" dirty="0"/>
          </a:p>
        </p:txBody>
      </p:sp>
      <p:pic>
        <p:nvPicPr>
          <p:cNvPr id="2050" name="Picture 2" descr="C:\Users\comp77\Desktop\Буллинг Моя презентация\Картинки\Bully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714752"/>
            <a:ext cx="4678323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широкий круг участников?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Заразителен эмоционально</a:t>
            </a:r>
          </a:p>
          <a:p>
            <a:r>
              <a:rPr lang="ru-RU" dirty="0" smtClean="0"/>
              <a:t>Приходится выбирать между силой и слабостью (ассоциироваться с жертвой никто не хочет)</a:t>
            </a:r>
          </a:p>
          <a:p>
            <a:r>
              <a:rPr lang="ru-RU" dirty="0" smtClean="0"/>
              <a:t>Нет личной ответственности (делать как все)</a:t>
            </a:r>
          </a:p>
          <a:p>
            <a:r>
              <a:rPr lang="ru-RU" dirty="0" smtClean="0"/>
              <a:t>Страдания жертвы повторяются, привыкание для всех участников, сострадание притупляется.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29642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Типичные черты учащихся, </a:t>
            </a:r>
            <a:br>
              <a:rPr lang="ru-RU" sz="3600" b="1" dirty="0" smtClean="0"/>
            </a:br>
            <a:r>
              <a:rPr lang="ru-RU" sz="3600" b="1" dirty="0" smtClean="0"/>
              <a:t>склонных становиться </a:t>
            </a:r>
            <a:r>
              <a:rPr lang="ru-RU" sz="3600" b="1" dirty="0" err="1" smtClean="0"/>
              <a:t>булли</a:t>
            </a:r>
            <a:r>
              <a:rPr lang="ru-RU" sz="3600" b="1" dirty="0" smtClean="0"/>
              <a:t> (агрессор)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Испытывают сильную потребность господствовать и подчинять себе других учеников, добиваясь таким путем своих целей.</a:t>
            </a:r>
          </a:p>
          <a:p>
            <a:pPr lvl="0"/>
            <a:r>
              <a:rPr lang="ru-RU" dirty="0" smtClean="0"/>
              <a:t>Импульсивны и легко приходят в ярость.</a:t>
            </a:r>
          </a:p>
          <a:p>
            <a:pPr lvl="0"/>
            <a:r>
              <a:rPr lang="ru-RU" dirty="0" smtClean="0"/>
              <a:t>Часто вызывающе и агрессивно ведут себя по отношению к взрослым, включая родителей и учителе.</a:t>
            </a:r>
          </a:p>
          <a:p>
            <a:pPr lvl="0"/>
            <a:r>
              <a:rPr lang="ru-RU" dirty="0" smtClean="0"/>
              <a:t>Не испытывают сочувствия к своим жертвам.</a:t>
            </a:r>
          </a:p>
          <a:p>
            <a:pPr lvl="0"/>
            <a:r>
              <a:rPr lang="ru-RU" dirty="0" smtClean="0"/>
              <a:t>Если это мальчики, они обычно физически сильнее других мальчиков.</a:t>
            </a:r>
          </a:p>
          <a:p>
            <a:pPr lvl="0"/>
            <a:r>
              <a:rPr lang="ru-RU" dirty="0" smtClean="0"/>
              <a:t>Дети, воспитывающиеся в семьях с авторитарным, жестким воспитанием – будучи </a:t>
            </a:r>
            <a:r>
              <a:rPr lang="ru-RU" dirty="0" smtClean="0"/>
              <a:t>запуганными </a:t>
            </a:r>
            <a:r>
              <a:rPr lang="ru-RU" dirty="0" smtClean="0"/>
              <a:t>и забитыми дома, они пытаются выплеснуть подавленные гнев и </a:t>
            </a:r>
            <a:r>
              <a:rPr lang="ru-RU" dirty="0" smtClean="0"/>
              <a:t>страх </a:t>
            </a:r>
            <a:r>
              <a:rPr lang="ru-RU" dirty="0" smtClean="0"/>
              <a:t>на более слабых сверстников.</a:t>
            </a:r>
          </a:p>
          <a:p>
            <a:pPr lvl="0"/>
            <a:r>
              <a:rPr lang="ru-RU" dirty="0" smtClean="0"/>
              <a:t>Дети, воспитывающиеся в семьях с низким уровнем эмоционального тепла и поддержки (например, сироты в опекунских семьях и т.п.).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Наиболее часто жертвами школьного </a:t>
            </a:r>
            <a:r>
              <a:rPr lang="ru-RU" sz="3200" b="1" dirty="0" err="1" smtClean="0"/>
              <a:t>буллинга</a:t>
            </a:r>
            <a:r>
              <a:rPr lang="ru-RU" sz="3200" b="1" dirty="0" smtClean="0"/>
              <a:t> становятся дети, имеющие: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b="1" dirty="0" smtClean="0"/>
              <a:t>Физические недостатки </a:t>
            </a:r>
            <a:r>
              <a:rPr lang="ru-RU" dirty="0" smtClean="0"/>
              <a:t>– носящие очки, со сниженным слухом или двигательными нарушениями (например, при ДЦП), то есть те, кто не может защитить себя, физически слабее своих сверстников.</a:t>
            </a:r>
          </a:p>
          <a:p>
            <a:pPr lvl="0"/>
            <a:r>
              <a:rPr lang="ru-RU" b="1" dirty="0" smtClean="0"/>
              <a:t>Особенности поведения </a:t>
            </a:r>
            <a:r>
              <a:rPr lang="ru-RU" dirty="0" smtClean="0"/>
              <a:t>– замкнутые, чувствительные, застенчивые, тревожные дети или дети с импульсивным поведением, не уверены  в себе, несчастны, имеют низкое самоуважение.</a:t>
            </a:r>
          </a:p>
          <a:p>
            <a:pPr lvl="0"/>
            <a:r>
              <a:rPr lang="ru-RU" b="1" dirty="0" smtClean="0"/>
              <a:t>Особенности внешности </a:t>
            </a:r>
            <a:r>
              <a:rPr lang="ru-RU" dirty="0" smtClean="0"/>
              <a:t>– рыжие волосы, веснушки, оттопыренные уши, кривые ноги, особая форма головы, вес тела (полнота или худоба) и т.д..</a:t>
            </a:r>
          </a:p>
          <a:p>
            <a:pPr lvl="0"/>
            <a:r>
              <a:rPr lang="ru-RU" b="1" dirty="0" smtClean="0"/>
              <a:t>Неразвитые социальные навыки </a:t>
            </a:r>
            <a:r>
              <a:rPr lang="ru-RU" dirty="0" smtClean="0"/>
              <a:t>– часто не имеют одного близкого друга и успешнее общаются со взрослыми, нежели со сверстниками.</a:t>
            </a:r>
          </a:p>
          <a:p>
            <a:pPr lvl="0"/>
            <a:r>
              <a:rPr lang="ru-RU" b="1" dirty="0" smtClean="0"/>
              <a:t>Страх перед школой, </a:t>
            </a:r>
            <a:r>
              <a:rPr lang="ru-RU" b="1" dirty="0" err="1" smtClean="0"/>
              <a:t>неуспешность</a:t>
            </a:r>
            <a:r>
              <a:rPr lang="ru-RU" b="1" dirty="0" smtClean="0"/>
              <a:t> в учебе </a:t>
            </a:r>
            <a:r>
              <a:rPr lang="ru-RU" dirty="0" smtClean="0"/>
              <a:t>часто формирует у детей  отрицательное отношение к школе в целом, страх посещения отдельных предметов, что воспринимается окружающими иногда как повышенная тревожность, неуверенность, провоцируя агрессию.</a:t>
            </a:r>
          </a:p>
          <a:p>
            <a:pPr lvl="0"/>
            <a:r>
              <a:rPr lang="ru-RU" b="1" dirty="0" smtClean="0"/>
              <a:t>Отсутствие опыта жизни в коллективе</a:t>
            </a:r>
            <a:r>
              <a:rPr lang="ru-RU" dirty="0" smtClean="0"/>
              <a:t> (домашние дети).</a:t>
            </a:r>
          </a:p>
          <a:p>
            <a:pPr lvl="0"/>
            <a:r>
              <a:rPr lang="ru-RU" b="1" dirty="0" smtClean="0"/>
              <a:t>Болезни</a:t>
            </a:r>
            <a:r>
              <a:rPr lang="ru-RU" dirty="0" smtClean="0"/>
              <a:t> – эпилепсия, заикание, </a:t>
            </a:r>
            <a:r>
              <a:rPr lang="ru-RU" dirty="0" err="1" smtClean="0"/>
              <a:t>энурез</a:t>
            </a:r>
            <a:r>
              <a:rPr lang="ru-RU" dirty="0" smtClean="0"/>
              <a:t> (недержание мочи), </a:t>
            </a:r>
            <a:r>
              <a:rPr lang="ru-RU" dirty="0" err="1" smtClean="0"/>
              <a:t>энкопрез</a:t>
            </a:r>
            <a:r>
              <a:rPr lang="ru-RU" dirty="0" smtClean="0"/>
              <a:t> (недержание кала), нарушение речи – </a:t>
            </a:r>
            <a:r>
              <a:rPr lang="ru-RU" dirty="0" err="1" smtClean="0"/>
              <a:t>дислалия</a:t>
            </a:r>
            <a:r>
              <a:rPr lang="ru-RU" dirty="0" smtClean="0"/>
              <a:t> (косноязычие), </a:t>
            </a:r>
            <a:r>
              <a:rPr lang="ru-RU" dirty="0" err="1" smtClean="0"/>
              <a:t>дисграфия</a:t>
            </a:r>
            <a:r>
              <a:rPr lang="ru-RU" dirty="0" smtClean="0"/>
              <a:t> – нарушение письменной речи, </a:t>
            </a:r>
            <a:r>
              <a:rPr lang="ru-RU" dirty="0" err="1" smtClean="0"/>
              <a:t>дислексия</a:t>
            </a:r>
            <a:r>
              <a:rPr lang="ru-RU" dirty="0" smtClean="0"/>
              <a:t> – нарушение чтения, </a:t>
            </a:r>
            <a:r>
              <a:rPr lang="ru-RU" dirty="0" err="1" smtClean="0"/>
              <a:t>дискалькулия</a:t>
            </a:r>
            <a:r>
              <a:rPr lang="ru-RU" dirty="0" smtClean="0"/>
              <a:t> – нарушение способности к счету и т.д..</a:t>
            </a:r>
          </a:p>
          <a:p>
            <a:pPr lvl="0"/>
            <a:r>
              <a:rPr lang="ru-RU" b="1" dirty="0" smtClean="0"/>
              <a:t>Низкий интеллект и трудности в обучении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/>
          <a:lstStyle/>
          <a:p>
            <a:r>
              <a:rPr lang="ru-RU" dirty="0" smtClean="0"/>
              <a:t>Мотивами </a:t>
            </a:r>
            <a:r>
              <a:rPr lang="ru-RU" dirty="0" err="1" smtClean="0"/>
              <a:t>буллинга</a:t>
            </a:r>
            <a:r>
              <a:rPr lang="ru-RU" dirty="0" smtClean="0"/>
              <a:t> являются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зависть;</a:t>
            </a:r>
          </a:p>
          <a:p>
            <a:r>
              <a:rPr lang="ru-RU" dirty="0" smtClean="0"/>
              <a:t>месть (когда жертвы переходят в разряд </a:t>
            </a:r>
            <a:r>
              <a:rPr lang="ru-RU" dirty="0" err="1" smtClean="0"/>
              <a:t>буллеров</a:t>
            </a:r>
            <a:r>
              <a:rPr lang="ru-RU" dirty="0"/>
              <a:t> </a:t>
            </a:r>
            <a:r>
              <a:rPr lang="ru-RU" dirty="0" smtClean="0"/>
              <a:t>и стремятся</a:t>
            </a:r>
            <a:r>
              <a:rPr lang="ru-RU" dirty="0" smtClean="0"/>
              <a:t> </a:t>
            </a:r>
            <a:r>
              <a:rPr lang="ru-RU" dirty="0" smtClean="0"/>
              <a:t>наказать за боль и причиненные страдания);</a:t>
            </a:r>
          </a:p>
          <a:p>
            <a:r>
              <a:rPr lang="ru-RU" dirty="0" smtClean="0"/>
              <a:t> чувство неприязни;</a:t>
            </a:r>
          </a:p>
          <a:p>
            <a:r>
              <a:rPr lang="ru-RU" dirty="0" smtClean="0"/>
              <a:t>борьба за власть;</a:t>
            </a:r>
          </a:p>
          <a:p>
            <a:r>
              <a:rPr lang="ru-RU" dirty="0" smtClean="0"/>
              <a:t> нейтрализация соперника через показ преимущества над ним;</a:t>
            </a:r>
          </a:p>
          <a:p>
            <a:r>
              <a:rPr lang="ru-RU" dirty="0" smtClean="0"/>
              <a:t>самоутверждение вплоть до удовлетворения садистских потребностей отдельных личностей;</a:t>
            </a:r>
          </a:p>
          <a:p>
            <a:r>
              <a:rPr lang="ru-RU" dirty="0" smtClean="0"/>
              <a:t>стремление быть в центре внимания, выглядеть круто;</a:t>
            </a:r>
          </a:p>
          <a:p>
            <a:r>
              <a:rPr lang="ru-RU" dirty="0" smtClean="0"/>
              <a:t>стремление удивить, поразить;</a:t>
            </a:r>
          </a:p>
          <a:p>
            <a:r>
              <a:rPr lang="ru-RU" dirty="0" smtClean="0"/>
              <a:t>стремление разрядиться, «приколоться»;</a:t>
            </a:r>
          </a:p>
          <a:p>
            <a:r>
              <a:rPr lang="ru-RU" dirty="0" smtClean="0"/>
              <a:t>желание унизить, запугать непонравившегося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40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Поведение жертвы </a:t>
            </a:r>
            <a:r>
              <a:rPr lang="ru-RU" sz="3200" b="1" dirty="0" smtClean="0"/>
              <a:t>определяется </a:t>
            </a:r>
            <a:br>
              <a:rPr lang="ru-RU" sz="3200" b="1" dirty="0" smtClean="0"/>
            </a:br>
            <a:r>
              <a:rPr lang="ru-RU" sz="3200" b="1" dirty="0" smtClean="0"/>
              <a:t>по </a:t>
            </a:r>
            <a:r>
              <a:rPr lang="ru-RU" sz="3200" b="1" dirty="0" smtClean="0"/>
              <a:t>следующим показателям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429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Его школьные принадлежности (учебники, тетради, личные вещи) часто бывают разбросаны  по классу или спрятаны.</a:t>
            </a:r>
          </a:p>
          <a:p>
            <a:pPr lvl="0"/>
            <a:r>
              <a:rPr lang="ru-RU" dirty="0" smtClean="0"/>
              <a:t>На уроках ведет себя скрытно, боязливо, когда отвечает, в классе начинают распространяться шум, помехи, комментарии.</a:t>
            </a:r>
          </a:p>
          <a:p>
            <a:pPr lvl="0"/>
            <a:r>
              <a:rPr lang="ru-RU" dirty="0" smtClean="0"/>
              <a:t>Во время перемены в столовой держится в стороне от других школьников, скрывается, убегает от сверстников и старших школьников, старается находиться недалеко от учителей, взрослых.</a:t>
            </a:r>
          </a:p>
          <a:p>
            <a:pPr lvl="0"/>
            <a:r>
              <a:rPr lang="ru-RU" dirty="0" smtClean="0"/>
              <a:t>Его оскорбляют, дразнят, дают обидные прозвища;</a:t>
            </a:r>
          </a:p>
          <a:p>
            <a:pPr lvl="0"/>
            <a:r>
              <a:rPr lang="ru-RU" dirty="0" smtClean="0"/>
              <a:t>На других  детей он реагирует глупой улыбкой, старается отшутиться, убежать, плачет.</a:t>
            </a:r>
          </a:p>
          <a:p>
            <a:pPr lvl="0"/>
            <a:r>
              <a:rPr lang="ru-RU" dirty="0" smtClean="0"/>
              <a:t>Хорошо ладит с учителями и плохо со сверстниками.</a:t>
            </a:r>
          </a:p>
          <a:p>
            <a:pPr lvl="0"/>
            <a:r>
              <a:rPr lang="ru-RU" dirty="0" smtClean="0"/>
              <a:t>Опаздывает к началу занятий или поздно покидает школу.</a:t>
            </a:r>
          </a:p>
          <a:p>
            <a:pPr lvl="0"/>
            <a:r>
              <a:rPr lang="ru-RU" dirty="0" smtClean="0"/>
              <a:t>Во время групповых игр, </a:t>
            </a:r>
            <a:r>
              <a:rPr lang="ru-RU" dirty="0" smtClean="0"/>
              <a:t>занятий  его </a:t>
            </a:r>
            <a:r>
              <a:rPr lang="ru-RU" dirty="0" smtClean="0"/>
              <a:t>игнорируют </a:t>
            </a:r>
            <a:r>
              <a:rPr lang="ru-RU" dirty="0" smtClean="0"/>
              <a:t> или </a:t>
            </a:r>
            <a:r>
              <a:rPr lang="ru-RU" dirty="0" smtClean="0"/>
              <a:t>выбирают последним.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Факторы, способствующие развитию  </a:t>
            </a:r>
            <a:r>
              <a:rPr lang="ru-RU" sz="3200" b="1" dirty="0" err="1" smtClean="0"/>
              <a:t>буллинга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u="sng" dirty="0" smtClean="0"/>
              <a:t>Равнодушие как установка  педагогов</a:t>
            </a:r>
            <a:endParaRPr lang="ru-RU" dirty="0" smtClean="0"/>
          </a:p>
          <a:p>
            <a:r>
              <a:rPr lang="ru-RU" i="1" u="sng" dirty="0" smtClean="0"/>
              <a:t>Позиция безразличия </a:t>
            </a:r>
            <a:r>
              <a:rPr lang="ru-RU" i="1" dirty="0" smtClean="0"/>
              <a:t>в отношении насилия со стороны сверстников, они не знают, что делать и не верят, что можно помочь.</a:t>
            </a:r>
            <a:endParaRPr lang="ru-RU" dirty="0" smtClean="0"/>
          </a:p>
          <a:p>
            <a:r>
              <a:rPr lang="ru-RU" i="1" u="sng" dirty="0" smtClean="0"/>
              <a:t>Отсутствие контроля</a:t>
            </a:r>
            <a:r>
              <a:rPr lang="ru-RU" i="1" dirty="0" smtClean="0"/>
              <a:t> за поведением на переменах и в «горячих точках»: туалетах, раздевалках, столовой,  укромных углах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Причины </a:t>
            </a:r>
            <a:r>
              <a:rPr lang="ru-RU" sz="2800" b="1" dirty="0" smtClean="0"/>
              <a:t>возникновения </a:t>
            </a:r>
            <a:r>
              <a:rPr lang="ru-RU" sz="2800" b="1" dirty="0" err="1" smtClean="0"/>
              <a:t>буллинга</a:t>
            </a:r>
            <a:r>
              <a:rPr lang="ru-RU" sz="2800" b="1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 smtClean="0"/>
              <a:t>детских коллективах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b="1" dirty="0" smtClean="0"/>
              <a:t>Взрослые в школе</a:t>
            </a:r>
            <a:r>
              <a:rPr lang="ru-RU" sz="4900" dirty="0" smtClean="0"/>
              <a:t> </a:t>
            </a:r>
            <a:r>
              <a:rPr lang="ru-RU" sz="4900" b="1" dirty="0" smtClean="0"/>
              <a:t>могут</a:t>
            </a:r>
            <a:r>
              <a:rPr lang="ru-RU" sz="4900" dirty="0" smtClean="0"/>
              <a:t> </a:t>
            </a:r>
            <a:r>
              <a:rPr lang="ru-RU" sz="4900" b="1" dirty="0" smtClean="0"/>
              <a:t>непреднамеренно</a:t>
            </a:r>
            <a:r>
              <a:rPr lang="ru-RU" sz="4900" dirty="0" smtClean="0"/>
              <a:t> или иным образом </a:t>
            </a:r>
            <a:r>
              <a:rPr lang="ru-RU" sz="4900" b="1" dirty="0" smtClean="0"/>
              <a:t>участвовать в </a:t>
            </a:r>
            <a:r>
              <a:rPr lang="ru-RU" sz="4900" b="1" dirty="0" err="1" smtClean="0"/>
              <a:t>буллинге</a:t>
            </a:r>
            <a:r>
              <a:rPr lang="ru-RU" sz="4900" b="1" dirty="0" smtClean="0"/>
              <a:t>, провоцировать или способствовать ему путём</a:t>
            </a:r>
            <a:r>
              <a:rPr lang="ru-RU" sz="4900" dirty="0" smtClean="0"/>
              <a:t>:</a:t>
            </a:r>
          </a:p>
          <a:p>
            <a:pPr>
              <a:buNone/>
            </a:pPr>
            <a:endParaRPr lang="ru-RU" sz="4900" dirty="0" smtClean="0"/>
          </a:p>
          <a:p>
            <a:r>
              <a:rPr lang="ru-RU" sz="4900" dirty="0" smtClean="0"/>
              <a:t>унижения </a:t>
            </a:r>
            <a:r>
              <a:rPr lang="ru-RU" sz="4900" dirty="0" smtClean="0"/>
              <a:t>ученика, который не успевает/преуспевает в учёбе или уязвим в других отношениях;</a:t>
            </a:r>
          </a:p>
          <a:p>
            <a:r>
              <a:rPr lang="ru-RU" sz="4900" dirty="0" smtClean="0"/>
              <a:t> негативных или саркастических высказываний по поводу внешности или происхождения ученика;</a:t>
            </a:r>
          </a:p>
          <a:p>
            <a:r>
              <a:rPr lang="ru-RU" sz="4900" dirty="0" smtClean="0"/>
              <a:t>устрашающих и угрожающих жестов или выражений;</a:t>
            </a:r>
          </a:p>
          <a:p>
            <a:r>
              <a:rPr lang="ru-RU" sz="4900" dirty="0" smtClean="0"/>
              <a:t>привилегированного отношения к заискивающим учащимся;</a:t>
            </a:r>
          </a:p>
          <a:p>
            <a:r>
              <a:rPr lang="ru-RU" sz="4900" dirty="0" smtClean="0"/>
              <a:t>оскорбления учеников унизительными, а иногда даже нецензурными словами</a:t>
            </a:r>
            <a:r>
              <a:rPr lang="ru-RU" sz="4900" dirty="0" smtClean="0"/>
              <a:t>.</a:t>
            </a:r>
          </a:p>
          <a:p>
            <a:r>
              <a:rPr lang="ru-RU" sz="4900" dirty="0"/>
              <a:t>наличие в классе признанного «лидера»;</a:t>
            </a:r>
          </a:p>
          <a:p>
            <a:r>
              <a:rPr lang="ru-RU" sz="4900" dirty="0"/>
              <a:t>возникновение острого конфликта между двумя учениками под влиянием внешних поводов, которые являются провоцирующими факторами для агрессора (</a:t>
            </a:r>
            <a:r>
              <a:rPr lang="ru-RU" sz="4900" dirty="0" err="1"/>
              <a:t>буллера</a:t>
            </a:r>
            <a:r>
              <a:rPr lang="ru-RU" sz="4900" dirty="0"/>
              <a:t>);</a:t>
            </a:r>
          </a:p>
          <a:p>
            <a:r>
              <a:rPr lang="ru-RU" sz="4900" dirty="0"/>
              <a:t>нежелание преподавателей в силу своего незнания брать на себя ответственность за противостояние властолюбивому поведению учеников.</a:t>
            </a:r>
          </a:p>
          <a:p>
            <a:endParaRPr lang="ru-RU" sz="4900" dirty="0" smtClean="0"/>
          </a:p>
          <a:p>
            <a:pPr>
              <a:buNone/>
            </a:pPr>
            <a:r>
              <a:rPr lang="ru-RU" sz="4900" dirty="0" smtClean="0"/>
              <a:t> </a:t>
            </a:r>
          </a:p>
          <a:p>
            <a:pPr marL="109728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/>
          <a:lstStyle/>
          <a:p>
            <a:pPr algn="ctr"/>
            <a:r>
              <a:rPr lang="ru-RU" dirty="0" smtClean="0"/>
              <a:t>Мифы о </a:t>
            </a:r>
            <a:r>
              <a:rPr lang="ru-RU" dirty="0" err="1" smtClean="0"/>
              <a:t>буллинге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Травля происходит в любой социальной группе.</a:t>
            </a:r>
          </a:p>
          <a:p>
            <a:r>
              <a:rPr lang="ru-RU" dirty="0" smtClean="0"/>
              <a:t>2. Травля  всегда была, есть и будет как нормальная составляющая взросления. </a:t>
            </a:r>
          </a:p>
          <a:p>
            <a:r>
              <a:rPr lang="ru-RU" dirty="0" smtClean="0"/>
              <a:t>3. В нашей школе насилия нет.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Буллинг</a:t>
            </a:r>
            <a:r>
              <a:rPr lang="ru-RU" dirty="0" smtClean="0"/>
              <a:t> возможен только у слабого учителя.</a:t>
            </a:r>
          </a:p>
          <a:p>
            <a:r>
              <a:rPr lang="ru-RU" dirty="0" smtClean="0"/>
              <a:t>5. Учитель должен уметь самостоятельно справляться со случаями физического и эмоционального насилия в своём классе. </a:t>
            </a:r>
          </a:p>
          <a:p>
            <a:r>
              <a:rPr lang="ru-RU" dirty="0" smtClean="0"/>
              <a:t>6. «Сами разберутся…». «Это же дети – подумаешь, подрались</a:t>
            </a:r>
            <a:r>
              <a:rPr lang="ru-RU" dirty="0" smtClean="0"/>
              <a:t>».</a:t>
            </a:r>
          </a:p>
          <a:p>
            <a:r>
              <a:rPr lang="ru-RU" dirty="0"/>
              <a:t>7. «Для твоей же пользы», - из опыта травли ребёнок извлечёт для себя урок.</a:t>
            </a:r>
          </a:p>
          <a:p>
            <a:r>
              <a:rPr lang="ru-RU" dirty="0"/>
              <a:t>8. Есть такие дети, которых обязательно будут травить.</a:t>
            </a:r>
          </a:p>
          <a:p>
            <a:r>
              <a:rPr lang="ru-RU" dirty="0"/>
              <a:t>9. Стань популярным, и от тебя отстанут, - подмена проблемы (путать травлю и непопулярность)</a:t>
            </a:r>
          </a:p>
          <a:p>
            <a:r>
              <a:rPr lang="ru-RU" dirty="0"/>
              <a:t>10. Жертвы  </a:t>
            </a:r>
            <a:r>
              <a:rPr lang="ru-RU" dirty="0" err="1"/>
              <a:t>буллинга</a:t>
            </a:r>
            <a:r>
              <a:rPr lang="ru-RU" dirty="0"/>
              <a:t> – слабые дети.</a:t>
            </a:r>
          </a:p>
          <a:p>
            <a:r>
              <a:rPr lang="ru-RU" dirty="0"/>
              <a:t>11. Нужно поменять класс или школу</a:t>
            </a:r>
            <a:r>
              <a:rPr lang="ru-RU" dirty="0" smtClean="0"/>
              <a:t>.</a:t>
            </a:r>
          </a:p>
          <a:p>
            <a:r>
              <a:rPr lang="ru-RU" dirty="0"/>
              <a:t>12. </a:t>
            </a:r>
            <a:r>
              <a:rPr lang="ru-RU" dirty="0" err="1"/>
              <a:t>Буллеры</a:t>
            </a:r>
            <a:r>
              <a:rPr lang="ru-RU" dirty="0"/>
              <a:t> – это дети с низкой самооценкой или из неблагополучных семей.</a:t>
            </a:r>
          </a:p>
          <a:p>
            <a:r>
              <a:rPr lang="ru-RU" dirty="0"/>
              <a:t>13. «Разве тебе его не жалко?», «Разве ты не понимаешь, что так нельзя?»</a:t>
            </a:r>
          </a:p>
          <a:p>
            <a:r>
              <a:rPr lang="ru-RU" dirty="0"/>
              <a:t>14. Помощь нужна только жертве </a:t>
            </a:r>
            <a:r>
              <a:rPr lang="ru-RU" dirty="0" err="1"/>
              <a:t>буллинга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4757742" cy="15716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Последствия </a:t>
            </a:r>
            <a:r>
              <a:rPr lang="ru-RU" sz="3200" dirty="0" err="1" smtClean="0"/>
              <a:t>буллинга</a:t>
            </a:r>
            <a:r>
              <a:rPr lang="ru-RU" sz="3200" dirty="0" smtClean="0"/>
              <a:t> для жертвы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Дети, которые подверглись травле, получают тяжелую психологическую травму. Не имеет значения, какой </a:t>
            </a:r>
            <a:r>
              <a:rPr lang="ru-RU" dirty="0" err="1" smtClean="0"/>
              <a:t>буллинг</a:t>
            </a:r>
            <a:r>
              <a:rPr lang="ru-RU" dirty="0" smtClean="0"/>
              <a:t> имел место: физический или психологический. Даже через много лет на тренингах люди, вспоминая, как их травили в школе, часто плачут и рассказывают о своих очень болезненных переживаниях. Это одна из самых сильных эмоциональных травм для ребенка. </a:t>
            </a:r>
          </a:p>
          <a:p>
            <a:r>
              <a:rPr lang="ru-RU" dirty="0" smtClean="0"/>
              <a:t>Жертвы </a:t>
            </a:r>
            <a:r>
              <a:rPr lang="ru-RU" dirty="0" err="1" smtClean="0"/>
              <a:t>буллинга</a:t>
            </a:r>
            <a:r>
              <a:rPr lang="ru-RU" dirty="0" smtClean="0"/>
              <a:t> испытывают сложности со здоровьем и успеваемостью, в три раза чаще сверстников имеют симптомы тревожно-депрессивных расстройств, апатию, головные боли и </a:t>
            </a:r>
            <a:r>
              <a:rPr lang="ru-RU" dirty="0" err="1" smtClean="0"/>
              <a:t>энурез</a:t>
            </a:r>
            <a:r>
              <a:rPr lang="ru-RU" dirty="0" smtClean="0"/>
              <a:t>, совершают попытки суицида.</a:t>
            </a:r>
          </a:p>
          <a:p>
            <a:r>
              <a:rPr lang="ru-RU" dirty="0" smtClean="0"/>
              <a:t>Взрослые, которые были в детстве жертвами </a:t>
            </a:r>
            <a:r>
              <a:rPr lang="ru-RU" dirty="0" err="1" smtClean="0"/>
              <a:t>буллинга</a:t>
            </a:r>
            <a:r>
              <a:rPr lang="ru-RU" dirty="0" smtClean="0"/>
              <a:t>, проявляют более высокий уровень депрессии и более низкий уровень самооценки, страдают от социальной тревожности, одиночества и беспокойства, часто страдают депрессиями в среднем возрасте и тяжелой депрессией в зрелом возрасте. Часто – одинокий образ жизни, отсутствие друзей.  Низкая </a:t>
            </a:r>
            <a:r>
              <a:rPr lang="ru-RU" dirty="0" smtClean="0"/>
              <a:t>успешность </a:t>
            </a:r>
            <a:r>
              <a:rPr lang="ru-RU" dirty="0" smtClean="0"/>
              <a:t>в жизни, профессиональной деятельности, частый риск остаться без работы, низкие доходы.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comp77\Desktop\Буллинг Моя презентация\Картинки\булинг...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0694" y="428604"/>
            <a:ext cx="3238483" cy="1943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5820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Буллинг</a:t>
            </a:r>
            <a:r>
              <a:rPr lang="ru-RU" b="1" dirty="0" smtClean="0"/>
              <a:t> или школьная травля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dirty="0" smtClean="0"/>
              <a:t>от англ. </a:t>
            </a:r>
            <a:r>
              <a:rPr lang="ru-RU" dirty="0" err="1" smtClean="0"/>
              <a:t>bullying</a:t>
            </a:r>
            <a:r>
              <a:rPr lang="ru-RU" dirty="0" smtClean="0"/>
              <a:t> – запугивание).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физический и/или психологический террор, агрессивные действия со стороны одного или нескольких лиц, в отношении ребенка – жертвы.</a:t>
            </a:r>
          </a:p>
          <a:p>
            <a:pPr lvl="0"/>
            <a:r>
              <a:rPr lang="ru-RU" dirty="0" smtClean="0"/>
              <a:t>Длительная, умышленная физическая или психическая травля со стороны одного по отношению к другому, не способному защитить себя в данной ситуации.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Последствия </a:t>
            </a:r>
            <a:r>
              <a:rPr lang="ru-RU" dirty="0" err="1" smtClean="0"/>
              <a:t>буллинга</a:t>
            </a:r>
            <a:r>
              <a:rPr lang="ru-RU" dirty="0" smtClean="0"/>
              <a:t> для агрессора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Насилие как способ коммуникации закрепляется, может быть отвержение группой, правонарушение, </a:t>
            </a:r>
            <a:r>
              <a:rPr lang="ru-RU" dirty="0" err="1" smtClean="0"/>
              <a:t>аддикция</a:t>
            </a:r>
            <a:r>
              <a:rPr lang="ru-RU" dirty="0" smtClean="0"/>
              <a:t>, трудности с образованием.</a:t>
            </a:r>
          </a:p>
          <a:p>
            <a:r>
              <a:rPr lang="ru-RU" dirty="0" smtClean="0"/>
              <a:t>У школьных «агрессоров» </a:t>
            </a:r>
            <a:r>
              <a:rPr lang="ru-RU" dirty="0" err="1" smtClean="0"/>
              <a:t>буллинга</a:t>
            </a:r>
            <a:r>
              <a:rPr lang="ru-RU" dirty="0" smtClean="0"/>
              <a:t> во взрослом возрасте может возникать чувство вины, развивается высокий риск попасть в криминальные группировки.</a:t>
            </a:r>
          </a:p>
          <a:p>
            <a:r>
              <a:rPr lang="ru-RU" dirty="0" smtClean="0"/>
              <a:t>Насилие – норма поведения. Личностная и социальная деформация.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Последствия </a:t>
            </a:r>
            <a:r>
              <a:rPr lang="ru-RU" sz="3200" dirty="0" err="1" smtClean="0"/>
              <a:t>буллинга</a:t>
            </a:r>
            <a:r>
              <a:rPr lang="ru-RU" sz="3200" dirty="0" smtClean="0"/>
              <a:t> для наблюдателей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Испытывают страх, находясь в школе.</a:t>
            </a:r>
          </a:p>
          <a:p>
            <a:r>
              <a:rPr lang="ru-RU" dirty="0" smtClean="0"/>
              <a:t>Чувствуют себя беспомощными.</a:t>
            </a:r>
          </a:p>
          <a:p>
            <a:r>
              <a:rPr lang="ru-RU" dirty="0" smtClean="0"/>
              <a:t>Чувство вины.</a:t>
            </a:r>
          </a:p>
          <a:p>
            <a:r>
              <a:rPr lang="ru-RU" dirty="0" smtClean="0"/>
              <a:t>Ухудшаются школьные отношения, атмосфера становится отчуждённой и жестокой.</a:t>
            </a:r>
          </a:p>
          <a:p>
            <a:r>
              <a:rPr lang="ru-RU" dirty="0" smtClean="0"/>
              <a:t> Насилие становится нормой поведения.</a:t>
            </a:r>
          </a:p>
          <a:p>
            <a:r>
              <a:rPr lang="ru-RU" dirty="0" smtClean="0"/>
              <a:t>Происходит личностная и социальная деформация.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Последствия </a:t>
            </a:r>
            <a:r>
              <a:rPr lang="ru-RU" sz="3200" dirty="0" err="1" smtClean="0"/>
              <a:t>буллинга</a:t>
            </a:r>
            <a:r>
              <a:rPr lang="ru-RU" sz="3200" dirty="0" smtClean="0"/>
              <a:t> для педагога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Опыт бессилия, отчаяния - эмоциональное выгорание.</a:t>
            </a:r>
          </a:p>
          <a:p>
            <a:r>
              <a:rPr lang="ru-RU" dirty="0" smtClean="0"/>
              <a:t>Сомнения в своих способностях и даже в призвании.</a:t>
            </a:r>
          </a:p>
          <a:p>
            <a:r>
              <a:rPr lang="ru-RU" dirty="0" smtClean="0"/>
              <a:t>Разочарование в детях – </a:t>
            </a:r>
            <a:r>
              <a:rPr lang="ru-RU" dirty="0" err="1" smtClean="0"/>
              <a:t>демонизация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Включение в деятельность травли – использование агрессивных групп в воздействии на неудобных одноклассников.</a:t>
            </a:r>
          </a:p>
          <a:p>
            <a:r>
              <a:rPr lang="ru-RU" dirty="0" smtClean="0"/>
              <a:t>Насилие – норма поведения.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Последствия </a:t>
            </a:r>
            <a:r>
              <a:rPr lang="ru-RU" sz="3600" dirty="0" err="1" smtClean="0"/>
              <a:t>буллинга</a:t>
            </a:r>
            <a:r>
              <a:rPr lang="ru-RU" sz="3600" dirty="0" smtClean="0"/>
              <a:t> для школы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Увеличиваются риски насилия: жертвы над собой или над мучителями и свидетелями.</a:t>
            </a:r>
          </a:p>
          <a:p>
            <a:r>
              <a:rPr lang="ru-RU" dirty="0" smtClean="0"/>
              <a:t>Снижение авторитета и доверия к учителю.</a:t>
            </a:r>
          </a:p>
          <a:p>
            <a:r>
              <a:rPr lang="ru-RU" dirty="0" smtClean="0"/>
              <a:t>Противопоставление учителей и учеников.</a:t>
            </a:r>
          </a:p>
          <a:p>
            <a:r>
              <a:rPr lang="ru-RU" dirty="0" smtClean="0"/>
              <a:t>Частые драки к классах, в школе и вне школы, вовлечение ПДН в жизнь школы.</a:t>
            </a:r>
          </a:p>
          <a:p>
            <a:r>
              <a:rPr lang="ru-RU" dirty="0" smtClean="0"/>
              <a:t>Насилие становится нормой поведения.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643866" cy="100013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Последствия </a:t>
            </a:r>
            <a:r>
              <a:rPr lang="ru-RU" sz="3200" dirty="0" err="1" smtClean="0"/>
              <a:t>буллинга</a:t>
            </a:r>
            <a:r>
              <a:rPr lang="ru-RU" sz="3200" dirty="0" smtClean="0"/>
              <a:t>: </a:t>
            </a:r>
            <a:r>
              <a:rPr lang="ru-RU" sz="3200" dirty="0" err="1" smtClean="0"/>
              <a:t>психосоматика</a:t>
            </a:r>
            <a:r>
              <a:rPr lang="ru-RU" sz="3200" dirty="0" smtClean="0"/>
              <a:t> у всех участников, вовлечённых в </a:t>
            </a:r>
            <a:r>
              <a:rPr lang="ru-RU" sz="3200" dirty="0" err="1" smtClean="0"/>
              <a:t>буллинг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4098" name="Picture 2" descr="C:\Users\comp77\Desktop\Буллинг Моя презентация\Картинки\последствия буллин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214422"/>
            <a:ext cx="4786346" cy="928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comp77\Desktop\Буллинг Моя презентация\Картинки\основные характеристики буллин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4287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Травля – социальная болезнь, которую можно предотвратить.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857892"/>
            <a:ext cx="8072494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098" name="Picture 2" descr="https://i.ytimg.com/vi/NPesx7YHZpw/maxresdefault.jpg"/>
          <p:cNvPicPr>
            <a:picLocks noChangeAspect="1" noChangeArrowheads="1"/>
          </p:cNvPicPr>
          <p:nvPr/>
        </p:nvPicPr>
        <p:blipFill>
          <a:blip r:embed="rId3"/>
          <a:srcRect l="10547" t="14583" r="9416"/>
          <a:stretch>
            <a:fillRect/>
          </a:stretch>
        </p:blipFill>
        <p:spPr bwMode="auto">
          <a:xfrm>
            <a:off x="1928794" y="2571744"/>
            <a:ext cx="5214974" cy="3144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Виды </a:t>
            </a:r>
            <a:r>
              <a:rPr lang="ru-RU" sz="3600" b="1" dirty="0" err="1" smtClean="0"/>
              <a:t>буллинга</a:t>
            </a:r>
            <a:r>
              <a:rPr lang="ru-RU" sz="3600" b="1" dirty="0" smtClean="0"/>
              <a:t> по типу среды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Школьный</a:t>
            </a:r>
          </a:p>
          <a:p>
            <a:r>
              <a:rPr lang="ru-RU" dirty="0" smtClean="0"/>
              <a:t>На работе</a:t>
            </a:r>
          </a:p>
          <a:p>
            <a:r>
              <a:rPr lang="ru-RU" dirty="0" smtClean="0"/>
              <a:t>В семье</a:t>
            </a:r>
          </a:p>
          <a:p>
            <a:r>
              <a:rPr lang="ru-RU" dirty="0" smtClean="0"/>
              <a:t>В армии (дедовщина)</a:t>
            </a:r>
          </a:p>
          <a:p>
            <a:r>
              <a:rPr lang="ru-RU" dirty="0" smtClean="0"/>
              <a:t>В местах заключения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Виды </a:t>
            </a:r>
            <a:r>
              <a:rPr lang="ru-RU" sz="3200" b="1" dirty="0" err="1" smtClean="0"/>
              <a:t>буллинга</a:t>
            </a:r>
            <a:r>
              <a:rPr lang="ru-RU" sz="3200" b="1" dirty="0" smtClean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по </a:t>
            </a:r>
            <a:r>
              <a:rPr lang="ru-RU" sz="3200" b="1" dirty="0" smtClean="0"/>
              <a:t>признаку нетерпимости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Половая принадлежность</a:t>
            </a:r>
          </a:p>
          <a:p>
            <a:r>
              <a:rPr lang="ru-RU" dirty="0" smtClean="0"/>
              <a:t>Национальность</a:t>
            </a:r>
          </a:p>
          <a:p>
            <a:r>
              <a:rPr lang="ru-RU" dirty="0" smtClean="0"/>
              <a:t>Особенности развития</a:t>
            </a:r>
          </a:p>
          <a:p>
            <a:r>
              <a:rPr lang="ru-RU" dirty="0" smtClean="0"/>
              <a:t>Сексуальная ориентация</a:t>
            </a:r>
          </a:p>
          <a:p>
            <a:r>
              <a:rPr lang="ru-RU" dirty="0" smtClean="0"/>
              <a:t>Материальный статус (низкий или высокий)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Виды </a:t>
            </a:r>
            <a:r>
              <a:rPr lang="ru-RU" sz="3200" b="1" dirty="0" err="1" smtClean="0"/>
              <a:t>буллинга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по форме взаимодействия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Прямой</a:t>
            </a:r>
            <a:r>
              <a:rPr lang="ru-RU" sz="2400" dirty="0" smtClean="0"/>
              <a:t> (лицом к лицу</a:t>
            </a:r>
            <a:r>
              <a:rPr lang="ru-RU" sz="2400" dirty="0" smtClean="0"/>
              <a:t>)</a:t>
            </a:r>
            <a:r>
              <a:rPr lang="ru-RU" altLang="ru-RU" sz="2400" b="1" dirty="0">
                <a:solidFill>
                  <a:schemeClr val="hlink"/>
                </a:solidFill>
              </a:rPr>
              <a:t> </a:t>
            </a:r>
            <a:r>
              <a:rPr lang="ru-RU" altLang="ru-RU" sz="2400" dirty="0" smtClean="0"/>
              <a:t>Включает </a:t>
            </a:r>
            <a:r>
              <a:rPr lang="ru-RU" altLang="ru-RU" sz="2400" dirty="0"/>
              <a:t>в </a:t>
            </a:r>
            <a:r>
              <a:rPr lang="ru-RU" altLang="ru-RU" sz="2400" dirty="0" smtClean="0"/>
              <a:t>себя:</a:t>
            </a:r>
          </a:p>
          <a:p>
            <a:pPr marL="109728" indent="0">
              <a:buNone/>
            </a:pPr>
            <a:r>
              <a:rPr lang="ru-RU" altLang="ru-RU" sz="2400" dirty="0" smtClean="0"/>
              <a:t> прямую </a:t>
            </a:r>
            <a:r>
              <a:rPr lang="ru-RU" altLang="ru-RU" sz="2400" dirty="0"/>
              <a:t>физическую </a:t>
            </a:r>
            <a:r>
              <a:rPr lang="ru-RU" altLang="ru-RU" sz="2400" dirty="0" smtClean="0"/>
              <a:t>агрессию (умышленные </a:t>
            </a:r>
            <a:r>
              <a:rPr lang="ru-RU" altLang="ru-RU" sz="2400" dirty="0"/>
              <a:t>толчки, удары, пинки, побои нанесение иных телесных повреждений и </a:t>
            </a:r>
            <a:r>
              <a:rPr lang="ru-RU" altLang="ru-RU" sz="2400" dirty="0" smtClean="0"/>
              <a:t>др.,), </a:t>
            </a:r>
            <a:r>
              <a:rPr lang="ru-RU" altLang="ru-RU" sz="2400" dirty="0"/>
              <a:t>сексуальное или психологическое насилие. </a:t>
            </a:r>
            <a:endParaRPr lang="ru-RU" sz="2400" dirty="0" smtClean="0"/>
          </a:p>
          <a:p>
            <a:r>
              <a:rPr lang="ru-RU" sz="2400" b="1" dirty="0" smtClean="0"/>
              <a:t>Непрямой, с</a:t>
            </a:r>
            <a:r>
              <a:rPr lang="ru-RU" altLang="ru-RU" sz="2400" b="1" dirty="0" smtClean="0"/>
              <a:t>крытый </a:t>
            </a:r>
            <a:r>
              <a:rPr lang="ru-RU" altLang="ru-RU" sz="2400" b="1" dirty="0" err="1" smtClean="0"/>
              <a:t>буллинг</a:t>
            </a:r>
            <a:r>
              <a:rPr lang="ru-RU" sz="2400" dirty="0" smtClean="0"/>
              <a:t>: </a:t>
            </a:r>
            <a:r>
              <a:rPr lang="ru-RU" sz="2400" dirty="0" err="1" smtClean="0"/>
              <a:t>кибербуллинг</a:t>
            </a:r>
            <a:r>
              <a:rPr lang="ru-RU" sz="2400" dirty="0" smtClean="0"/>
              <a:t>, </a:t>
            </a:r>
            <a:r>
              <a:rPr lang="ru-RU" altLang="ru-RU" sz="2400" dirty="0" smtClean="0"/>
              <a:t>игнорирование</a:t>
            </a:r>
            <a:r>
              <a:rPr lang="ru-RU" altLang="ru-RU" sz="2400" dirty="0"/>
              <a:t>, бойкот, исключение из отношений, манипуляции, намеренное распускание негативных </a:t>
            </a:r>
            <a:r>
              <a:rPr lang="ru-RU" altLang="ru-RU" sz="2400" dirty="0" smtClean="0"/>
              <a:t>слухов, сплетен и т.п. Более </a:t>
            </a:r>
            <a:r>
              <a:rPr lang="ru-RU" altLang="ru-RU" sz="2400" dirty="0"/>
              <a:t>характерен для девочек</a:t>
            </a:r>
            <a:r>
              <a:rPr lang="ru-RU" alt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Виды школьного насилия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А. Психологическое (моральное) насилие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smtClean="0"/>
              <a:t>1.вербальное 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smtClean="0"/>
              <a:t>насмешки</a:t>
            </a:r>
            <a:r>
              <a:rPr lang="ru-RU" dirty="0" smtClean="0"/>
              <a:t>, присвоение кличек, бесконечные замечания и необъективные оценки, высмеивание, унижение в присутствии других детей, угрозы физической расправы, шантаж, угроза пожаловаться взрослым, перестать дружить, вымогательство, доносительство, клевета на жертву, придирки,  </a:t>
            </a:r>
            <a:r>
              <a:rPr lang="ru-RU" dirty="0" smtClean="0"/>
              <a:t>оскорбления </a:t>
            </a:r>
            <a:r>
              <a:rPr lang="ru-RU" dirty="0" smtClean="0"/>
              <a:t>и т.п.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2·</a:t>
            </a:r>
            <a:r>
              <a:rPr lang="ru-RU" b="1" dirty="0" smtClean="0"/>
              <a:t>социальное </a:t>
            </a:r>
            <a:r>
              <a:rPr lang="ru-RU" b="1" dirty="0" smtClean="0"/>
              <a:t>исключение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smtClean="0"/>
              <a:t>бойкот</a:t>
            </a:r>
            <a:r>
              <a:rPr lang="ru-RU" dirty="0" smtClean="0"/>
              <a:t>, отторжение, изоляция, отказ от общения с жертвой (с ребенком отказываются играть, заниматься, не хотят с ним сидеть за одной партой и т.д.);</a:t>
            </a:r>
          </a:p>
          <a:p>
            <a:r>
              <a:rPr lang="ru-RU" b="1" dirty="0" smtClean="0"/>
              <a:t>3.кибербуллинг</a:t>
            </a:r>
            <a:r>
              <a:rPr lang="ru-RU" dirty="0" smtClean="0"/>
              <a:t> </a:t>
            </a:r>
          </a:p>
          <a:p>
            <a:endParaRPr lang="ru-RU" b="1" u="sng" dirty="0" smtClean="0"/>
          </a:p>
          <a:p>
            <a:r>
              <a:rPr lang="ru-RU" b="1" u="sng" dirty="0" smtClean="0"/>
              <a:t>Б. Физическое насилие </a:t>
            </a:r>
            <a:r>
              <a:rPr lang="ru-RU" dirty="0" smtClean="0"/>
              <a:t>избиение, нанесение удара, подзатыльники, порча и отнимание вещей, воровство и 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4114800" cy="1143008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Кибербуллинг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5214974" cy="50029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Публикация и распространение в Интернете оскорбительных текстов, видео и фотографий, угрозы, а также выдача себя за «жертву» в </a:t>
            </a:r>
            <a:r>
              <a:rPr lang="ru-RU" sz="1800" dirty="0" err="1" smtClean="0"/>
              <a:t>онлайне</a:t>
            </a:r>
            <a:r>
              <a:rPr lang="ru-RU" sz="1800" dirty="0" smtClean="0"/>
              <a:t> (подвержены до 30% школьников 12-15 лет).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 Распространение в последнее время получает </a:t>
            </a:r>
            <a:r>
              <a:rPr lang="ru-RU" sz="1800" b="1" dirty="0" err="1" smtClean="0"/>
              <a:t>троллинг</a:t>
            </a:r>
            <a:r>
              <a:rPr lang="ru-RU" sz="1800" dirty="0" smtClean="0"/>
              <a:t> (</a:t>
            </a:r>
            <a:r>
              <a:rPr lang="ru-RU" sz="1800" dirty="0" err="1" smtClean="0"/>
              <a:t>trolling</a:t>
            </a:r>
            <a:r>
              <a:rPr lang="ru-RU" sz="1800" dirty="0" smtClean="0"/>
              <a:t> — </a:t>
            </a:r>
            <a:r>
              <a:rPr lang="ru-RU" sz="1800" dirty="0" err="1" smtClean="0"/>
              <a:t>блеснение</a:t>
            </a:r>
            <a:r>
              <a:rPr lang="ru-RU" sz="1800" dirty="0" smtClean="0"/>
              <a:t>, ловля рыбы на блесну) — размещение в Интернете (на форумах, в дискуссионных группах, </a:t>
            </a:r>
            <a:r>
              <a:rPr lang="ru-RU" sz="1800" dirty="0" err="1" smtClean="0"/>
              <a:t>блогах</a:t>
            </a:r>
            <a:r>
              <a:rPr lang="ru-RU" sz="1800" dirty="0" smtClean="0"/>
              <a:t> и др.) провокационных сообщений с целью вызвать </a:t>
            </a:r>
            <a:r>
              <a:rPr lang="ru-RU" sz="1800" dirty="0" err="1" smtClean="0"/>
              <a:t>флейм</a:t>
            </a:r>
            <a:r>
              <a:rPr lang="ru-RU" sz="1800" dirty="0" smtClean="0"/>
              <a:t>, конфликты между участниками, взаимные оскорбления.</a:t>
            </a:r>
            <a:endParaRPr lang="ru-RU" sz="1800" dirty="0"/>
          </a:p>
        </p:txBody>
      </p:sp>
      <p:pic>
        <p:nvPicPr>
          <p:cNvPr id="3075" name="Picture 3" descr="C:\Users\comp77\Desktop\Буллинг Моя презентация\Картинки\кибербулинг.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86256"/>
            <a:ext cx="3328300" cy="2062136"/>
          </a:xfrm>
          <a:prstGeom prst="rect">
            <a:avLst/>
          </a:prstGeom>
          <a:noFill/>
        </p:spPr>
      </p:pic>
      <p:pic>
        <p:nvPicPr>
          <p:cNvPr id="3076" name="Picture 4" descr="C:\Users\comp77\Desktop\Буллинг Моя презентация\Картинки\kiberbulling_ob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736"/>
            <a:ext cx="3411433" cy="2057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Частота встречаемости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видов </a:t>
            </a:r>
            <a:r>
              <a:rPr lang="ru-RU" sz="3200" b="1" dirty="0" smtClean="0"/>
              <a:t>школьного </a:t>
            </a:r>
            <a:r>
              <a:rPr lang="ru-RU" sz="3200" b="1" dirty="0" err="1" smtClean="0"/>
              <a:t>буллинга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 место - словесная травля (оскорбления, злые шутки, словесные провокации, обзывания, непристойные шутки и т.д.).  </a:t>
            </a:r>
          </a:p>
          <a:p>
            <a:r>
              <a:rPr lang="ru-RU" dirty="0" smtClean="0"/>
              <a:t>2  место -  </a:t>
            </a:r>
            <a:r>
              <a:rPr lang="ru-RU" dirty="0" smtClean="0"/>
              <a:t>бойкот </a:t>
            </a:r>
            <a:endParaRPr lang="ru-RU" dirty="0" smtClean="0"/>
          </a:p>
          <a:p>
            <a:r>
              <a:rPr lang="ru-RU" dirty="0" smtClean="0"/>
              <a:t>3 место – физическая </a:t>
            </a:r>
            <a:r>
              <a:rPr lang="ru-RU" dirty="0" smtClean="0"/>
              <a:t>расправа </a:t>
            </a:r>
            <a:endParaRPr lang="ru-RU" dirty="0" smtClean="0"/>
          </a:p>
          <a:p>
            <a:r>
              <a:rPr lang="ru-RU" dirty="0" smtClean="0"/>
              <a:t>4 место  – распространение слухов и </a:t>
            </a:r>
            <a:r>
              <a:rPr lang="ru-RU" dirty="0" smtClean="0"/>
              <a:t>сплетен</a:t>
            </a:r>
            <a:endParaRPr lang="ru-RU" dirty="0" smtClean="0"/>
          </a:p>
          <a:p>
            <a:r>
              <a:rPr lang="ru-RU" dirty="0" smtClean="0"/>
              <a:t> 5 место – </a:t>
            </a:r>
            <a:r>
              <a:rPr lang="ru-RU" dirty="0" smtClean="0"/>
              <a:t>воровство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Причиной суицидов</a:t>
            </a:r>
            <a:r>
              <a:rPr lang="ru-RU" dirty="0" smtClean="0"/>
              <a:t>, как правило,   является не физическое насилие, а </a:t>
            </a:r>
            <a:r>
              <a:rPr lang="ru-RU" b="1" dirty="0" smtClean="0"/>
              <a:t>изоляция со стороны </a:t>
            </a:r>
            <a:r>
              <a:rPr lang="ru-RU" b="1" dirty="0" err="1" smtClean="0"/>
              <a:t>референтной</a:t>
            </a:r>
            <a:r>
              <a:rPr lang="ru-RU" b="1" dirty="0" smtClean="0"/>
              <a:t> группы, бойкот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Как показали исследования – в младших классах частота встречаемости случаев </a:t>
            </a:r>
            <a:r>
              <a:rPr lang="ru-RU" b="1" dirty="0" err="1" smtClean="0"/>
              <a:t>буллинга</a:t>
            </a:r>
            <a:r>
              <a:rPr lang="ru-RU" dirty="0" smtClean="0"/>
              <a:t>  выше, более </a:t>
            </a:r>
            <a:r>
              <a:rPr lang="ru-RU" dirty="0" smtClean="0"/>
              <a:t>распространён </a:t>
            </a:r>
            <a:r>
              <a:rPr lang="ru-RU" dirty="0" smtClean="0"/>
              <a:t>среди мальчиков, снижается к 14-15 годам, </a:t>
            </a:r>
            <a:r>
              <a:rPr lang="ru-RU" b="1" dirty="0" err="1" smtClean="0"/>
              <a:t>кибербуллинг</a:t>
            </a:r>
            <a:r>
              <a:rPr lang="ru-RU" dirty="0" smtClean="0"/>
              <a:t> наиболее распространен среди подростков 13-15 лет, в большей степени характерен для девушек.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4714908" cy="171451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Буллинг</a:t>
            </a:r>
            <a:r>
              <a:rPr lang="ru-RU" dirty="0" smtClean="0"/>
              <a:t> - международная проблема.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115328" cy="39313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По данным ВОЗ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ежегодно  более 4  млн. детей, начиная с восьми лет, становятся жертвами школьной травли.</a:t>
            </a:r>
          </a:p>
          <a:p>
            <a:r>
              <a:rPr lang="ru-RU" dirty="0" smtClean="0"/>
              <a:t> 10 - 15% детей </a:t>
            </a:r>
            <a:r>
              <a:rPr lang="ru-RU" dirty="0" smtClean="0"/>
              <a:t>от 8 до 10 </a:t>
            </a:r>
            <a:r>
              <a:rPr lang="ru-RU" dirty="0" smtClean="0"/>
              <a:t>лет ежедневно подвергаются различным формам вербальной агрессии со стороны одноклассников (высмеивание, клички, оскорбления и </a:t>
            </a:r>
            <a:r>
              <a:rPr lang="ru-RU" dirty="0" smtClean="0"/>
              <a:t>др.).</a:t>
            </a:r>
            <a:endParaRPr lang="ru-RU" dirty="0" smtClean="0"/>
          </a:p>
          <a:p>
            <a:r>
              <a:rPr lang="ru-RU" dirty="0" smtClean="0"/>
              <a:t>до  30%  младших школьников  испытывают трудности в общении со сверстниками и склонны к проявлению агрессии при разрешении простейших конфликтов.</a:t>
            </a:r>
          </a:p>
          <a:p>
            <a:r>
              <a:rPr lang="ru-RU" dirty="0" smtClean="0"/>
              <a:t>15%   по различным </a:t>
            </a:r>
            <a:r>
              <a:rPr lang="ru-RU" dirty="0" smtClean="0"/>
              <a:t>причинам становятся</a:t>
            </a:r>
            <a:r>
              <a:rPr lang="ru-RU" dirty="0" smtClean="0"/>
              <a:t>  изгоями  в  классе, исключенными из межличностного </a:t>
            </a:r>
            <a:r>
              <a:rPr lang="ru-RU" dirty="0" smtClean="0"/>
              <a:t>взаимодействия.</a:t>
            </a:r>
            <a:endParaRPr lang="ru-RU" dirty="0"/>
          </a:p>
        </p:txBody>
      </p:sp>
      <p:pic>
        <p:nvPicPr>
          <p:cNvPr id="2050" name="Picture 2" descr="C:\Users\comp77\Desktop\Буллинг Моя презентация\Картинки\буллинг...........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14356"/>
            <a:ext cx="3682962" cy="2071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901</TotalTime>
  <Words>1383</Words>
  <Application>Microsoft Office PowerPoint</Application>
  <PresentationFormat>Экран (4:3)</PresentationFormat>
  <Paragraphs>173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Причины буллинга, виды и формы его проявления, последствия. </vt:lpstr>
      <vt:lpstr> Буллинг или школьная травля (от англ. bullying – запугивание). </vt:lpstr>
      <vt:lpstr>Виды буллинга по типу среды</vt:lpstr>
      <vt:lpstr>Виды буллинга  по признаку нетерпимости</vt:lpstr>
      <vt:lpstr>Виды буллинга  по форме взаимодействия</vt:lpstr>
      <vt:lpstr>Виды школьного насилия</vt:lpstr>
      <vt:lpstr>Кибербуллинг</vt:lpstr>
      <vt:lpstr>Частота встречаемости  видов школьного буллинга</vt:lpstr>
      <vt:lpstr>Буллинг - международная проблема.</vt:lpstr>
      <vt:lpstr>Роли в ситуации травли </vt:lpstr>
      <vt:lpstr>Почему широкий круг участников?</vt:lpstr>
      <vt:lpstr> Типичные черты учащихся,  склонных становиться булли (агрессор) </vt:lpstr>
      <vt:lpstr>Наиболее часто жертвами школьного буллинга становятся дети, имеющие:</vt:lpstr>
      <vt:lpstr>Мотивами буллинга являются</vt:lpstr>
      <vt:lpstr>Поведение жертвы определяется  по следующим показателям: </vt:lpstr>
      <vt:lpstr>Факторы, способствующие развитию  буллинга</vt:lpstr>
      <vt:lpstr> Причины возникновения буллинга  в детских коллективах </vt:lpstr>
      <vt:lpstr>Мифы о буллинге</vt:lpstr>
      <vt:lpstr>Последствия буллинга для жертвы</vt:lpstr>
      <vt:lpstr>Последствия буллинга для агрессора</vt:lpstr>
      <vt:lpstr>Последствия буллинга для наблюдателей</vt:lpstr>
      <vt:lpstr>Последствия буллинга для педагога</vt:lpstr>
      <vt:lpstr>Последствия буллинга для школы</vt:lpstr>
      <vt:lpstr>Последствия буллинга: психосоматика у всех участников, вовлечённых в буллинг. </vt:lpstr>
      <vt:lpstr>Презентация PowerPoint</vt:lpstr>
      <vt:lpstr>Травля – социальная болезнь, которую можно предотвратить.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буллинга, виды и формы его проявления</dc:title>
  <dc:creator>comp77</dc:creator>
  <cp:lastModifiedBy>NATA</cp:lastModifiedBy>
  <cp:revision>117</cp:revision>
  <dcterms:created xsi:type="dcterms:W3CDTF">2021-10-28T09:18:02Z</dcterms:created>
  <dcterms:modified xsi:type="dcterms:W3CDTF">2021-12-15T20:51:51Z</dcterms:modified>
</cp:coreProperties>
</file>