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59" r:id="rId7"/>
    <p:sldId id="260" r:id="rId8"/>
    <p:sldId id="261" r:id="rId9"/>
    <p:sldId id="263" r:id="rId10"/>
    <p:sldId id="264" r:id="rId11"/>
    <p:sldId id="273" r:id="rId12"/>
    <p:sldId id="274" r:id="rId13"/>
    <p:sldId id="272" r:id="rId14"/>
    <p:sldId id="271" r:id="rId15"/>
    <p:sldId id="270" r:id="rId16"/>
    <p:sldId id="269" r:id="rId17"/>
    <p:sldId id="262" r:id="rId18"/>
    <p:sldId id="267" r:id="rId19"/>
    <p:sldId id="276" r:id="rId20"/>
    <p:sldId id="275" r:id="rId21"/>
    <p:sldId id="268" r:id="rId22"/>
    <p:sldId id="277" r:id="rId23"/>
    <p:sldId id="281" r:id="rId24"/>
    <p:sldId id="282" r:id="rId25"/>
    <p:sldId id="283" r:id="rId26"/>
    <p:sldId id="284" r:id="rId27"/>
    <p:sldId id="278" r:id="rId28"/>
    <p:sldId id="279" r:id="rId29"/>
    <p:sldId id="280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673" autoAdjust="0"/>
    <p:restoredTop sz="94660"/>
  </p:normalViewPr>
  <p:slideViewPr>
    <p:cSldViewPr>
      <p:cViewPr varScale="1">
        <p:scale>
          <a:sx n="68" d="100"/>
          <a:sy n="68" d="100"/>
        </p:scale>
        <p:origin x="-1728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442B-B80C-432D-AFB0-A07B1683CB43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6C11-EF63-45BC-9FBC-1D5BCE4188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0896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442B-B80C-432D-AFB0-A07B1683CB43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6C11-EF63-45BC-9FBC-1D5BCE4188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0792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442B-B80C-432D-AFB0-A07B1683CB43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6C11-EF63-45BC-9FBC-1D5BCE4188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471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442B-B80C-432D-AFB0-A07B1683CB43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6C11-EF63-45BC-9FBC-1D5BCE4188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2811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442B-B80C-432D-AFB0-A07B1683CB43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6C11-EF63-45BC-9FBC-1D5BCE4188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8014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442B-B80C-432D-AFB0-A07B1683CB43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6C11-EF63-45BC-9FBC-1D5BCE4188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1287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442B-B80C-432D-AFB0-A07B1683CB43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6C11-EF63-45BC-9FBC-1D5BCE4188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7842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442B-B80C-432D-AFB0-A07B1683CB43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6C11-EF63-45BC-9FBC-1D5BCE4188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2311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442B-B80C-432D-AFB0-A07B1683CB43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6C11-EF63-45BC-9FBC-1D5BCE4188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2466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442B-B80C-432D-AFB0-A07B1683CB43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6C11-EF63-45BC-9FBC-1D5BCE4188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9291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442B-B80C-432D-AFB0-A07B1683CB43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6C11-EF63-45BC-9FBC-1D5BCE4188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266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5442B-B80C-432D-AFB0-A07B1683CB43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86C11-EF63-45BC-9FBC-1D5BCE4188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0947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Рисунок 1" descr="0a0f6cb574783059bd756faeaa0b66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3306" y="2071678"/>
            <a:ext cx="4679994" cy="31099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1714480" y="5000636"/>
            <a:ext cx="7072362" cy="57888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Здоровая семья – здоровый ребёнок       </a:t>
            </a:r>
            <a:endParaRPr lang="en-US" sz="2800" b="1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3928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297647"/>
            <a:ext cx="7968885" cy="597666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476672"/>
            <a:ext cx="6889948" cy="46047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Прямоугольник с одним скругленным углом 3"/>
          <p:cNvSpPr/>
          <p:nvPr/>
        </p:nvSpPr>
        <p:spPr>
          <a:xfrm>
            <a:off x="2339752" y="4648814"/>
            <a:ext cx="6372200" cy="1569660"/>
          </a:xfrm>
          <a:prstGeom prst="round1Rect">
            <a:avLst>
              <a:gd name="adj" fmla="val 4715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i="1" dirty="0"/>
              <a:t>Семья – это самое емкое слово.</a:t>
            </a:r>
            <a:br>
              <a:rPr lang="ru-RU" sz="2400" b="1" i="1" dirty="0"/>
            </a:br>
            <a:r>
              <a:rPr lang="ru-RU" sz="2400" b="1" i="1" dirty="0"/>
              <a:t>В нем слышится «семя» — жизни основа.</a:t>
            </a:r>
            <a:br>
              <a:rPr lang="ru-RU" sz="2400" b="1" i="1" dirty="0"/>
            </a:br>
            <a:r>
              <a:rPr lang="ru-RU" sz="2400" b="1" i="1" dirty="0"/>
              <a:t>Семь «я» — это семеро, связанных прочно,</a:t>
            </a:r>
            <a:br>
              <a:rPr lang="ru-RU" sz="2400" b="1" i="1" dirty="0"/>
            </a:br>
            <a:r>
              <a:rPr lang="ru-RU" sz="2400" b="1" i="1" dirty="0"/>
              <a:t>И будущих жизней – надежный источник.</a:t>
            </a:r>
          </a:p>
        </p:txBody>
      </p:sp>
    </p:spTree>
    <p:extLst>
      <p:ext uri="{BB962C8B-B14F-4D97-AF65-F5344CB8AC3E}">
        <p14:creationId xmlns:p14="http://schemas.microsoft.com/office/powerpoint/2010/main" xmlns="" val="2833059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50837">
            <a:off x="816644" y="737050"/>
            <a:ext cx="7272808" cy="49600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555776" y="4429633"/>
            <a:ext cx="60120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effectLst>
                  <a:glow rad="1270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Супругам</a:t>
            </a:r>
            <a:r>
              <a:rPr lang="ru-RU" sz="2800" b="1" dirty="0">
                <a:effectLst>
                  <a:glow rad="1270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>
                <a:effectLst>
                  <a:glow rad="1270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Место и время быть вместе.</a:t>
            </a:r>
            <a:r>
              <a:rPr lang="ru-RU" sz="2800" b="1" dirty="0">
                <a:effectLst>
                  <a:glow rad="1270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effectLst>
                  <a:glow rad="1270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Общий дом и общие заботы. Совместный отдых. Единую цель. Спокойствие. 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3" y="476672"/>
            <a:ext cx="60120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effectLst>
                  <a:glow rad="127000">
                    <a:schemeClr val="bg1"/>
                  </a:glow>
                </a:effectLst>
                <a:latin typeface="Arial" pitchFamily="34" charset="0"/>
                <a:cs typeface="Arial" pitchFamily="34" charset="0"/>
              </a:rPr>
              <a:t>Что дает человеку семья</a:t>
            </a:r>
            <a:r>
              <a:rPr lang="ru-RU" sz="3200" b="1" dirty="0" smtClean="0">
                <a:effectLst>
                  <a:glow rad="127000">
                    <a:schemeClr val="bg1"/>
                  </a:glow>
                </a:effectLst>
                <a:latin typeface="Arial" pitchFamily="34" charset="0"/>
                <a:cs typeface="Arial" pitchFamily="34" charset="0"/>
              </a:rPr>
              <a:t>?</a:t>
            </a:r>
            <a:r>
              <a:rPr lang="ru-RU" sz="3200" b="1" dirty="0">
                <a:effectLst>
                  <a:glow rad="127000">
                    <a:schemeClr val="bg1"/>
                  </a:glow>
                </a:effectLst>
                <a:latin typeface="Arial" pitchFamily="34" charset="0"/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341996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620687"/>
            <a:ext cx="5112568" cy="54485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2304354" y="4094892"/>
            <a:ext cx="60120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effectLst>
                  <a:glow rad="1270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Родителям</a:t>
            </a:r>
            <a:r>
              <a:rPr lang="ru-RU" sz="2800" b="1" dirty="0">
                <a:effectLst>
                  <a:glow rad="1270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>
                <a:effectLst>
                  <a:glow rad="1270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Радость быть родителем. Детскую любовь. Надежду и оптимизм. Мотив для успешной карьеры и достойного заработка.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28761" y="474373"/>
            <a:ext cx="60120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effectLst>
                  <a:glow rad="127000">
                    <a:schemeClr val="bg1"/>
                  </a:glow>
                </a:effectLst>
                <a:latin typeface="Arial" pitchFamily="34" charset="0"/>
                <a:cs typeface="Arial" pitchFamily="34" charset="0"/>
              </a:rPr>
              <a:t>Что дает человеку семья</a:t>
            </a:r>
            <a:r>
              <a:rPr lang="ru-RU" sz="3200" b="1" dirty="0" smtClean="0">
                <a:effectLst>
                  <a:glow rad="127000">
                    <a:schemeClr val="bg1"/>
                  </a:glow>
                </a:effectLst>
                <a:latin typeface="Arial" pitchFamily="34" charset="0"/>
                <a:cs typeface="Arial" pitchFamily="34" charset="0"/>
              </a:rPr>
              <a:t>?</a:t>
            </a:r>
            <a:r>
              <a:rPr lang="ru-RU" sz="3200" b="1" dirty="0">
                <a:effectLst>
                  <a:glow rad="127000">
                    <a:schemeClr val="bg1"/>
                  </a:glow>
                </a:effectLst>
                <a:latin typeface="Arial" pitchFamily="34" charset="0"/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3357374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917430"/>
            <a:ext cx="3980777" cy="558052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73" r="5991"/>
          <a:stretch/>
        </p:blipFill>
        <p:spPr>
          <a:xfrm>
            <a:off x="4467127" y="1124744"/>
            <a:ext cx="4312989" cy="309634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3779912" y="4509120"/>
            <a:ext cx="5112388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Детям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Дом. Родительскую любовь. Заботу. Радость. Материальное обеспечение. Образование. Защиту. Поддержку. Совет.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32656"/>
            <a:ext cx="60120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effectLst>
                  <a:glow rad="127000">
                    <a:schemeClr val="bg1"/>
                  </a:glow>
                </a:effectLst>
                <a:latin typeface="Arial" pitchFamily="34" charset="0"/>
                <a:cs typeface="Arial" pitchFamily="34" charset="0"/>
              </a:rPr>
              <a:t>Что дает человеку семья</a:t>
            </a:r>
            <a:r>
              <a:rPr lang="ru-RU" sz="3200" b="1" dirty="0" smtClean="0">
                <a:effectLst>
                  <a:glow rad="127000">
                    <a:schemeClr val="bg1"/>
                  </a:glow>
                </a:effectLst>
                <a:latin typeface="Arial" pitchFamily="34" charset="0"/>
                <a:cs typeface="Arial" pitchFamily="34" charset="0"/>
              </a:rPr>
              <a:t>?</a:t>
            </a:r>
            <a:r>
              <a:rPr lang="ru-RU" sz="3200" b="1" dirty="0">
                <a:effectLst>
                  <a:glow rad="127000">
                    <a:schemeClr val="bg1"/>
                  </a:glow>
                </a:effectLst>
                <a:latin typeface="Arial" pitchFamily="34" charset="0"/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3396947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Рисунок 1" descr="DSC038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78251">
            <a:off x="594992" y="1040651"/>
            <a:ext cx="5562982" cy="41764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139700" dist="38100" dir="27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55840" y="4437112"/>
            <a:ext cx="3744416" cy="20830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119599" y="4553542"/>
            <a:ext cx="3600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glow rad="127000">
                    <a:schemeClr val="bg1">
                      <a:alpha val="39000"/>
                    </a:schemeClr>
                  </a:glow>
                </a:effectLst>
              </a:rPr>
              <a:t>Пожилым </a:t>
            </a:r>
            <a:r>
              <a:rPr lang="ru-RU" sz="2400" b="1" dirty="0">
                <a:effectLst>
                  <a:glow rad="127000">
                    <a:schemeClr val="bg1">
                      <a:alpha val="39000"/>
                    </a:schemeClr>
                  </a:glow>
                </a:effectLst>
              </a:rPr>
              <a:t>людям.</a:t>
            </a:r>
            <a:r>
              <a:rPr lang="ru-RU" sz="2400" dirty="0">
                <a:effectLst>
                  <a:glow rad="127000">
                    <a:schemeClr val="bg1">
                      <a:alpha val="39000"/>
                    </a:schemeClr>
                  </a:glow>
                </a:effectLst>
              </a:rPr>
              <a:t>  </a:t>
            </a:r>
            <a:endParaRPr lang="en-US" sz="2400" dirty="0" smtClean="0">
              <a:effectLst>
                <a:glow rad="127000">
                  <a:schemeClr val="bg1">
                    <a:alpha val="39000"/>
                  </a:schemeClr>
                </a:glow>
              </a:effectLst>
            </a:endParaRPr>
          </a:p>
          <a:p>
            <a:r>
              <a:rPr lang="ru-RU" sz="2400" dirty="0" smtClean="0">
                <a:effectLst>
                  <a:glow rad="127000">
                    <a:schemeClr val="bg1">
                      <a:alpha val="39000"/>
                    </a:schemeClr>
                  </a:glow>
                </a:effectLst>
              </a:rPr>
              <a:t>Заботу</a:t>
            </a:r>
            <a:r>
              <a:rPr lang="ru-RU" sz="2400" dirty="0">
                <a:effectLst>
                  <a:glow rad="127000">
                    <a:schemeClr val="bg1">
                      <a:alpha val="39000"/>
                    </a:schemeClr>
                  </a:glow>
                </a:effectLst>
              </a:rPr>
              <a:t>. </a:t>
            </a:r>
            <a:r>
              <a:rPr lang="ru-RU" sz="2400" dirty="0" smtClean="0">
                <a:effectLst>
                  <a:glow rad="127000">
                    <a:schemeClr val="bg1">
                      <a:alpha val="39000"/>
                    </a:schemeClr>
                  </a:glow>
                </a:effectLst>
              </a:rPr>
              <a:t>Помощь</a:t>
            </a:r>
            <a:r>
              <a:rPr lang="ru-RU" sz="2400" dirty="0">
                <a:effectLst>
                  <a:glow rad="127000">
                    <a:schemeClr val="bg1">
                      <a:alpha val="39000"/>
                    </a:schemeClr>
                  </a:glow>
                </a:effectLst>
              </a:rPr>
              <a:t>.  Поддержку. Внимание. Любовь детей и внуков. 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64394" y="422832"/>
            <a:ext cx="60120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effectLst>
                  <a:glow rad="127000">
                    <a:schemeClr val="bg1"/>
                  </a:glow>
                </a:effectLst>
                <a:latin typeface="Arial" pitchFamily="34" charset="0"/>
                <a:cs typeface="Arial" pitchFamily="34" charset="0"/>
              </a:rPr>
              <a:t>Что дает человеку семья</a:t>
            </a:r>
            <a:r>
              <a:rPr lang="ru-RU" sz="3200" b="1" dirty="0" smtClean="0">
                <a:effectLst>
                  <a:glow rad="127000">
                    <a:schemeClr val="bg1"/>
                  </a:glow>
                </a:effectLst>
                <a:latin typeface="Arial" pitchFamily="34" charset="0"/>
                <a:cs typeface="Arial" pitchFamily="34" charset="0"/>
              </a:rPr>
              <a:t>?</a:t>
            </a:r>
            <a:r>
              <a:rPr lang="ru-RU" sz="3200" b="1" dirty="0">
                <a:effectLst>
                  <a:glow rad="127000">
                    <a:schemeClr val="bg1"/>
                  </a:glow>
                </a:effectLst>
                <a:latin typeface="Arial" pitchFamily="34" charset="0"/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3103024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531" y="260648"/>
            <a:ext cx="4500500" cy="38164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5340" y="2196345"/>
            <a:ext cx="4523861" cy="33928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147513" y="3416805"/>
            <a:ext cx="4824536" cy="3164860"/>
          </a:xfrm>
          <a:prstGeom prst="roundRect">
            <a:avLst>
              <a:gd name="adj" fmla="val 694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i="1" dirty="0" smtClean="0"/>
              <a:t>Ощущение радости прихода домой</a:t>
            </a:r>
            <a:endParaRPr lang="en-US" sz="2400" b="1" i="1" dirty="0" smtClean="0"/>
          </a:p>
          <a:p>
            <a:r>
              <a:rPr lang="ru-RU" sz="2400" b="1" i="1" dirty="0" smtClean="0"/>
              <a:t>Здоровый образ жизни</a:t>
            </a:r>
          </a:p>
          <a:p>
            <a:r>
              <a:rPr lang="ru-RU" sz="2400" b="1" i="1" dirty="0" smtClean="0"/>
              <a:t>Семейные традиции, праздники </a:t>
            </a:r>
          </a:p>
          <a:p>
            <a:r>
              <a:rPr lang="ru-RU" sz="2400" b="1" i="1" dirty="0" smtClean="0"/>
              <a:t>Уважение к родителям и прадедам</a:t>
            </a:r>
          </a:p>
          <a:p>
            <a:r>
              <a:rPr lang="ru-RU" sz="2400" b="1" i="1" dirty="0" smtClean="0"/>
              <a:t>Общие дела и интересы </a:t>
            </a:r>
          </a:p>
          <a:p>
            <a:r>
              <a:rPr lang="ru-RU" sz="2400" b="1" i="1" dirty="0" smtClean="0"/>
              <a:t>Совместный труд </a:t>
            </a:r>
            <a:endParaRPr lang="ru-RU" sz="24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04317" y="404664"/>
            <a:ext cx="36181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bg1"/>
                </a:solidFill>
              </a:rPr>
              <a:t>Что делает семью по-настоящему счастливой? </a:t>
            </a:r>
          </a:p>
        </p:txBody>
      </p:sp>
    </p:spTree>
    <p:extLst>
      <p:ext uri="{BB962C8B-B14F-4D97-AF65-F5344CB8AC3E}">
        <p14:creationId xmlns:p14="http://schemas.microsoft.com/office/powerpoint/2010/main" xmlns="" val="229313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71400"/>
            <a:ext cx="6426200" cy="42926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979712" y="2996952"/>
            <a:ext cx="69672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glow rad="381000">
                    <a:schemeClr val="bg1">
                      <a:alpha val="93000"/>
                    </a:schemeClr>
                  </a:glow>
                </a:effectLst>
              </a:rPr>
              <a:t>Об </a:t>
            </a:r>
            <a:r>
              <a:rPr lang="ru-RU" b="1" dirty="0">
                <a:effectLst>
                  <a:glow rad="381000">
                    <a:schemeClr val="bg1">
                      <a:alpha val="93000"/>
                    </a:schemeClr>
                  </a:glow>
                </a:effectLst>
              </a:rPr>
              <a:t>этом есть одна легенда. </a:t>
            </a:r>
            <a:br>
              <a:rPr lang="ru-RU" b="1" dirty="0">
                <a:effectLst>
                  <a:glow rad="381000">
                    <a:schemeClr val="bg1">
                      <a:alpha val="93000"/>
                    </a:schemeClr>
                  </a:glow>
                </a:effectLst>
              </a:rPr>
            </a:br>
            <a:r>
              <a:rPr lang="ru-RU" b="1" dirty="0">
                <a:effectLst>
                  <a:glow rad="381000">
                    <a:schemeClr val="bg1">
                      <a:alpha val="93000"/>
                    </a:schemeClr>
                  </a:glow>
                </a:effectLst>
              </a:rPr>
              <a:t>В давние времена жила одна семья, и в ней царили мир, любовь и согласие. Молва долетела до правителя тех мест, и он спросил у главы семьи: «Как вам удаётся жить, никогда не ссорясь, не обижая друг друга?» Старец взял бумагу и написал на ней что-то. Правитель посмотрел и удивился: на листе было написано сто раз одно и тоже слово. </a:t>
            </a:r>
            <a:br>
              <a:rPr lang="ru-RU" b="1" dirty="0">
                <a:effectLst>
                  <a:glow rad="381000">
                    <a:schemeClr val="bg1">
                      <a:alpha val="93000"/>
                    </a:schemeClr>
                  </a:glow>
                </a:effectLst>
              </a:rPr>
            </a:br>
            <a:r>
              <a:rPr lang="ru-RU" b="1" dirty="0">
                <a:effectLst>
                  <a:glow rad="381000">
                    <a:schemeClr val="bg1">
                      <a:alpha val="93000"/>
                    </a:schemeClr>
                  </a:glow>
                </a:effectLst>
              </a:rPr>
              <a:t>— Какое слово написал старец?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54868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>
                <a:effectLst>
                  <a:glow rad="381000">
                    <a:schemeClr val="bg1">
                      <a:alpha val="93000"/>
                    </a:schemeClr>
                  </a:glow>
                </a:effectLst>
              </a:rPr>
              <a:t>На чём держится семья? Что придаёт семье силу? </a:t>
            </a:r>
          </a:p>
        </p:txBody>
      </p:sp>
    </p:spTree>
    <p:extLst>
      <p:ext uri="{BB962C8B-B14F-4D97-AF65-F5344CB8AC3E}">
        <p14:creationId xmlns:p14="http://schemas.microsoft.com/office/powerpoint/2010/main" xmlns="" val="3353786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98879"/>
            <a:ext cx="5224485" cy="52463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595545" y="2348880"/>
            <a:ext cx="52455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effectLst>
                  <a:glow rad="381000">
                    <a:schemeClr val="bg1"/>
                  </a:glow>
                </a:effectLst>
              </a:rPr>
              <a:t>Мудрец написал:  «</a:t>
            </a:r>
            <a:r>
              <a:rPr lang="ru-RU" sz="3600" b="1" dirty="0">
                <a:effectLst>
                  <a:glow rad="381000">
                    <a:schemeClr val="bg1"/>
                  </a:glow>
                </a:effectLst>
              </a:rPr>
              <a:t>понимание</a:t>
            </a:r>
            <a:r>
              <a:rPr lang="ru-RU" sz="3600" dirty="0">
                <a:effectLst>
                  <a:glow rad="381000">
                    <a:schemeClr val="bg1"/>
                  </a:glow>
                </a:effectLst>
              </a:rPr>
              <a:t>».</a:t>
            </a:r>
          </a:p>
          <a:p>
            <a:r>
              <a:rPr lang="ru-RU" sz="3600" dirty="0">
                <a:effectLst>
                  <a:glow rad="381000">
                    <a:schemeClr val="bg1"/>
                  </a:glow>
                </a:effectLst>
              </a:rPr>
              <a:t>Кто-то подумал о других словах – любовь, уважение, сердечность, забота друг о друге. И это тоже верно.</a:t>
            </a:r>
          </a:p>
        </p:txBody>
      </p:sp>
    </p:spTree>
    <p:extLst>
      <p:ext uri="{BB962C8B-B14F-4D97-AF65-F5344CB8AC3E}">
        <p14:creationId xmlns:p14="http://schemas.microsoft.com/office/powerpoint/2010/main" xmlns="" val="1682340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684199"/>
            <a:ext cx="5568619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750163" y="4509120"/>
            <a:ext cx="4572000" cy="193899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2400" b="1" dirty="0"/>
              <a:t>Для хорошей семьи характерно: уважение друг к другу; честность; желание быть вместе, сходство интересов и жизненных ценностей. </a:t>
            </a:r>
          </a:p>
        </p:txBody>
      </p:sp>
    </p:spTree>
    <p:extLst>
      <p:ext uri="{BB962C8B-B14F-4D97-AF65-F5344CB8AC3E}">
        <p14:creationId xmlns:p14="http://schemas.microsoft.com/office/powerpoint/2010/main" xmlns="" val="883140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Рисунок 1" descr="семейный ужи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7094811" cy="472514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240363" y="3429000"/>
            <a:ext cx="4572000" cy="2894409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000" b="1" dirty="0"/>
              <a:t>В здоровой семье есть: </a:t>
            </a:r>
            <a:endParaRPr lang="en-US" sz="2000" b="1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b="1" dirty="0" smtClean="0"/>
              <a:t>общие </a:t>
            </a:r>
            <a:r>
              <a:rPr lang="ru-RU" b="1" dirty="0"/>
              <a:t>цели и планы, члены семьи поддерживают друг друга, доверяют друг другу, совместно проводят досуг; </a:t>
            </a:r>
            <a:endParaRPr lang="en-US" b="1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b="1" dirty="0" smtClean="0"/>
              <a:t>умеют </a:t>
            </a:r>
            <a:r>
              <a:rPr lang="ru-RU" b="1" dirty="0"/>
              <a:t>разделять ответственность</a:t>
            </a:r>
            <a:r>
              <a:rPr lang="ru-RU" b="1" dirty="0" smtClean="0"/>
              <a:t>;</a:t>
            </a:r>
            <a:endParaRPr lang="en-US" b="1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b="1" dirty="0" smtClean="0"/>
              <a:t>есть </a:t>
            </a:r>
            <a:r>
              <a:rPr lang="ru-RU" b="1" dirty="0"/>
              <a:t>семейные ритуалы и правила</a:t>
            </a:r>
            <a:r>
              <a:rPr lang="ru-RU" b="1" dirty="0" smtClean="0"/>
              <a:t>;</a:t>
            </a:r>
            <a:endParaRPr lang="en-US" b="1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b="1" dirty="0" smtClean="0"/>
              <a:t>они </a:t>
            </a:r>
            <a:r>
              <a:rPr lang="ru-RU" b="1" dirty="0"/>
              <a:t>с удовольствием общаются друг с другом, заботятся о детях.</a:t>
            </a:r>
          </a:p>
        </p:txBody>
      </p:sp>
    </p:spTree>
    <p:extLst>
      <p:ext uri="{BB962C8B-B14F-4D97-AF65-F5344CB8AC3E}">
        <p14:creationId xmlns:p14="http://schemas.microsoft.com/office/powerpoint/2010/main" xmlns="" val="855337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63" t="4875" r="4565" b="10169"/>
          <a:stretch/>
        </p:blipFill>
        <p:spPr>
          <a:xfrm rot="21142706">
            <a:off x="603179" y="573371"/>
            <a:ext cx="4922378" cy="31021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1857357" y="3645024"/>
            <a:ext cx="69342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казенное общеобразовательное учреждение </a:t>
            </a:r>
            <a:r>
              <a:rPr lang="ru-RU" sz="24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Средняя школа № 4</a:t>
            </a:r>
            <a:r>
              <a:rPr lang="ru-RU" sz="24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1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Калача-на-Дону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Волгоградской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области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i="1" dirty="0" smtClean="0">
              <a:solidFill>
                <a:srgbClr val="002060"/>
              </a:solidFill>
              <a:effectLst>
                <a:outerShdw blurRad="101600" dist="63500" dir="2700000" algn="tl" rotWithShape="0">
                  <a:prstClr val="black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101600" dist="63500" dir="2700000" algn="tl" rotWithShape="0">
                    <a:prstClr val="black"/>
                  </a:outerShdw>
                </a:effectLst>
                <a:latin typeface="Times New Roman" pitchFamily="18" charset="0"/>
                <a:cs typeface="Times New Roman" pitchFamily="18" charset="0"/>
              </a:rPr>
              <a:t>Маринцева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101600" dist="63500" dir="2700000" algn="tl" rotWithShape="0">
                    <a:prstClr val="black"/>
                  </a:outerShdw>
                </a:effectLst>
                <a:latin typeface="Times New Roman" pitchFamily="18" charset="0"/>
                <a:cs typeface="Times New Roman" pitchFamily="18" charset="0"/>
              </a:rPr>
              <a:t> Наталья Николаевна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effectLst>
                  <a:outerShdw blurRad="101600" dist="63500" dir="2700000" algn="tl" rotWithShape="0">
                    <a:prstClr val="black"/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педагог-психолог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i="1" dirty="0" smtClean="0">
              <a:solidFill>
                <a:srgbClr val="002060"/>
              </a:solidFill>
              <a:effectLst>
                <a:outerShdw blurRad="101600" dist="63500" dir="2700000" algn="tl" rotWithShape="0">
                  <a:prstClr val="black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i="1" dirty="0" smtClean="0">
              <a:solidFill>
                <a:srgbClr val="002060"/>
              </a:solidFill>
              <a:effectLst>
                <a:outerShdw blurRad="101600" dist="63500" dir="2700000" algn="tl" rotWithShape="0">
                  <a:prstClr val="black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i="1" dirty="0">
              <a:solidFill>
                <a:srgbClr val="002060"/>
              </a:solidFill>
              <a:effectLst>
                <a:outerShdw blurRad="101600" dist="63500" dir="2700000" algn="tl" rotWithShape="0">
                  <a:prstClr val="black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6517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859" r="22524"/>
          <a:stretch/>
        </p:blipFill>
        <p:spPr>
          <a:xfrm>
            <a:off x="382911" y="571500"/>
            <a:ext cx="4161802" cy="5715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211960" y="908720"/>
            <a:ext cx="4572000" cy="4597003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Семью объединяют важнейшие семейные ценности: любовь, доверие, уважение, здоровье и здоровый образ жизни. </a:t>
            </a:r>
          </a:p>
          <a:p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Семейные ценности нельзя купить. Их нужно беречь, развивать и передавать от родителей – детям, и далее…</a:t>
            </a:r>
          </a:p>
        </p:txBody>
      </p:sp>
    </p:spTree>
    <p:extLst>
      <p:ext uri="{BB962C8B-B14F-4D97-AF65-F5344CB8AC3E}">
        <p14:creationId xmlns:p14="http://schemas.microsoft.com/office/powerpoint/2010/main" xmlns="" val="3788205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692696"/>
            <a:ext cx="5225143" cy="40161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555776" y="4157529"/>
            <a:ext cx="5616624" cy="1464231"/>
          </a:xfrm>
          <a:prstGeom prst="round2Diag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Как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же сберечь в своей семье счастье?</a:t>
            </a:r>
          </a:p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Как сохранить то, что ценно и дорого?</a:t>
            </a:r>
          </a:p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Учиться строить отношения друг с другом, учиться строить свою СЕМЬЮ.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36570" y="404664"/>
            <a:ext cx="36358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Семьёй дорожить – счастливым быть.</a:t>
            </a:r>
          </a:p>
        </p:txBody>
      </p:sp>
    </p:spTree>
    <p:extLst>
      <p:ext uri="{BB962C8B-B14F-4D97-AF65-F5344CB8AC3E}">
        <p14:creationId xmlns:p14="http://schemas.microsoft.com/office/powerpoint/2010/main" xmlns="" val="2644440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LightScreen gridSize="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548680"/>
            <a:ext cx="4565725" cy="5400600"/>
          </a:xfrm>
          <a:prstGeom prst="roundRect">
            <a:avLst>
              <a:gd name="adj" fmla="val 12512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Скругленный прямоугольник 2"/>
          <p:cNvSpPr/>
          <p:nvPr/>
        </p:nvSpPr>
        <p:spPr>
          <a:xfrm>
            <a:off x="3671900" y="634278"/>
            <a:ext cx="4968552" cy="646986"/>
          </a:xfrm>
          <a:prstGeom prst="roundRect">
            <a:avLst>
              <a:gd name="adj" fmla="val 20032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Немного  семейной науки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58108" y="1412776"/>
            <a:ext cx="53823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effectLst>
                  <a:glow rad="127000">
                    <a:schemeClr val="bg1"/>
                  </a:glow>
                </a:effectLst>
              </a:rPr>
              <a:t>Из «Словаря здоровых партнерских отношений»</a:t>
            </a:r>
            <a:endParaRPr lang="ru-RU" sz="3200" dirty="0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3610677"/>
            <a:ext cx="4950296" cy="255454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3200" b="1" dirty="0"/>
              <a:t>Верность. </a:t>
            </a:r>
            <a:endParaRPr lang="en-US" sz="3200" b="1" dirty="0" smtClean="0"/>
          </a:p>
          <a:p>
            <a:r>
              <a:rPr lang="ru-RU" sz="3200" b="1" dirty="0" smtClean="0"/>
              <a:t>(</a:t>
            </a:r>
            <a:r>
              <a:rPr lang="ru-RU" sz="3200" b="1" dirty="0"/>
              <a:t>Преданность друг другу.)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3200" b="1" dirty="0" smtClean="0"/>
              <a:t>Доверие</a:t>
            </a:r>
            <a:r>
              <a:rPr lang="ru-RU" sz="3200" b="1" dirty="0"/>
              <a:t>. </a:t>
            </a:r>
            <a:endParaRPr lang="en-US" sz="3200" b="1" dirty="0" smtClean="0"/>
          </a:p>
          <a:p>
            <a:r>
              <a:rPr lang="ru-RU" sz="3200" b="1" dirty="0" smtClean="0"/>
              <a:t>(</a:t>
            </a:r>
            <a:r>
              <a:rPr lang="ru-RU" sz="3200" b="1" dirty="0"/>
              <a:t>Чувство безопасности и уверенности.)</a:t>
            </a:r>
          </a:p>
        </p:txBody>
      </p:sp>
    </p:spTree>
    <p:extLst>
      <p:ext uri="{BB962C8B-B14F-4D97-AF65-F5344CB8AC3E}">
        <p14:creationId xmlns:p14="http://schemas.microsoft.com/office/powerpoint/2010/main" xmlns="" val="2313836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LightScreen gridSize="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184577" cy="38884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47864" y="404664"/>
            <a:ext cx="53823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effectLst>
                  <a:glow rad="127000">
                    <a:schemeClr val="bg1"/>
                  </a:glow>
                </a:effectLst>
              </a:rPr>
              <a:t>Из «Словаря </a:t>
            </a:r>
            <a:endParaRPr lang="en-US" sz="3200" b="1" dirty="0" smtClean="0">
              <a:effectLst>
                <a:glow rad="127000">
                  <a:schemeClr val="bg1"/>
                </a:glow>
              </a:effectLst>
            </a:endParaRPr>
          </a:p>
          <a:p>
            <a:pPr algn="r"/>
            <a:r>
              <a:rPr lang="ru-RU" sz="3200" b="1" dirty="0" smtClean="0">
                <a:effectLst>
                  <a:glow rad="127000">
                    <a:schemeClr val="bg1"/>
                  </a:glow>
                </a:effectLst>
              </a:rPr>
              <a:t>здоровых </a:t>
            </a:r>
            <a:endParaRPr lang="en-US" sz="3200" b="1" dirty="0" smtClean="0">
              <a:effectLst>
                <a:glow rad="127000">
                  <a:schemeClr val="bg1"/>
                </a:glow>
              </a:effectLst>
            </a:endParaRPr>
          </a:p>
          <a:p>
            <a:pPr algn="r"/>
            <a:r>
              <a:rPr lang="ru-RU" sz="3200" b="1" dirty="0" smtClean="0">
                <a:effectLst>
                  <a:glow rad="127000">
                    <a:schemeClr val="bg1"/>
                  </a:glow>
                </a:effectLst>
              </a:rPr>
              <a:t>партнерских </a:t>
            </a:r>
            <a:endParaRPr lang="en-US" sz="3200" b="1" dirty="0" smtClean="0">
              <a:effectLst>
                <a:glow rad="127000">
                  <a:schemeClr val="bg1"/>
                </a:glow>
              </a:effectLst>
            </a:endParaRPr>
          </a:p>
          <a:p>
            <a:pPr algn="r"/>
            <a:r>
              <a:rPr lang="ru-RU" sz="3200" b="1" dirty="0" smtClean="0">
                <a:effectLst>
                  <a:glow rad="127000">
                    <a:schemeClr val="bg1"/>
                  </a:glow>
                </a:effectLst>
              </a:rPr>
              <a:t>отношений»</a:t>
            </a:r>
            <a:endParaRPr lang="ru-RU" sz="3200" dirty="0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66457" y="3284984"/>
            <a:ext cx="4950296" cy="310854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800" b="1" dirty="0"/>
              <a:t>Компромисс. </a:t>
            </a:r>
            <a:endParaRPr lang="en-US" sz="2800" b="1" dirty="0" smtClean="0"/>
          </a:p>
          <a:p>
            <a:r>
              <a:rPr lang="ru-RU" sz="2800" b="1" dirty="0" smtClean="0"/>
              <a:t>(</a:t>
            </a:r>
            <a:r>
              <a:rPr lang="ru-RU" sz="2800" b="1" dirty="0"/>
              <a:t>Умение уступать друг другу.)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b="1" dirty="0" smtClean="0"/>
              <a:t>Любовь</a:t>
            </a:r>
            <a:r>
              <a:rPr lang="ru-RU" sz="2800" b="1" dirty="0"/>
              <a:t>. </a:t>
            </a:r>
            <a:endParaRPr lang="en-US" sz="2800" b="1" dirty="0" smtClean="0"/>
          </a:p>
          <a:p>
            <a:r>
              <a:rPr lang="ru-RU" sz="2800" b="1" dirty="0" smtClean="0"/>
              <a:t>(</a:t>
            </a:r>
            <a:r>
              <a:rPr lang="ru-RU" sz="2800" b="1" dirty="0"/>
              <a:t>Нежная забота друг о друге</a:t>
            </a:r>
            <a:r>
              <a:rPr lang="ru-RU" sz="2800" b="1" dirty="0" smtClean="0"/>
              <a:t>.)</a:t>
            </a:r>
            <a:endParaRPr lang="en-US" sz="2800" b="1" dirty="0" smtClean="0"/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b="1" dirty="0"/>
              <a:t>Нежность. </a:t>
            </a:r>
            <a:endParaRPr lang="en-US" sz="2800" b="1" dirty="0" smtClean="0"/>
          </a:p>
          <a:p>
            <a:r>
              <a:rPr lang="ru-RU" sz="2800" b="1" dirty="0" smtClean="0"/>
              <a:t>(</a:t>
            </a:r>
            <a:r>
              <a:rPr lang="ru-RU" sz="2800" b="1" dirty="0"/>
              <a:t>Чуткое отношение друг к другу.)</a:t>
            </a:r>
          </a:p>
        </p:txBody>
      </p:sp>
    </p:spTree>
    <p:extLst>
      <p:ext uri="{BB962C8B-B14F-4D97-AF65-F5344CB8AC3E}">
        <p14:creationId xmlns:p14="http://schemas.microsoft.com/office/powerpoint/2010/main" xmlns="" val="2908030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LightScreen gridSize="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602" y="764704"/>
            <a:ext cx="4611350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347864" y="404664"/>
            <a:ext cx="53823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effectLst>
                  <a:glow rad="127000">
                    <a:schemeClr val="bg1"/>
                  </a:glow>
                </a:effectLst>
              </a:rPr>
              <a:t>Из «Словаря здоровых партнерских отношений»</a:t>
            </a:r>
            <a:endParaRPr lang="ru-RU" sz="3200" dirty="0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2420888"/>
            <a:ext cx="4950296" cy="39703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800" b="1" dirty="0"/>
              <a:t>Поддержка. </a:t>
            </a:r>
            <a:endParaRPr lang="en-US" sz="2800" b="1" dirty="0" smtClean="0"/>
          </a:p>
          <a:p>
            <a:r>
              <a:rPr lang="ru-RU" sz="2800" b="1" dirty="0" smtClean="0"/>
              <a:t>(</a:t>
            </a:r>
            <a:r>
              <a:rPr lang="ru-RU" sz="2800" b="1" dirty="0"/>
              <a:t>Вдвоем вы способны на многое.)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b="1" dirty="0" smtClean="0"/>
              <a:t>Признание</a:t>
            </a:r>
            <a:r>
              <a:rPr lang="ru-RU" sz="2800" b="1" dirty="0"/>
              <a:t>. </a:t>
            </a:r>
            <a:endParaRPr lang="en-US" sz="2800" b="1" dirty="0" smtClean="0"/>
          </a:p>
          <a:p>
            <a:r>
              <a:rPr lang="ru-RU" sz="2800" b="1" dirty="0" smtClean="0"/>
              <a:t>(</a:t>
            </a:r>
            <a:r>
              <a:rPr lang="ru-RU" sz="2800" b="1" dirty="0"/>
              <a:t>Уважение и благодарность.)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b="1" dirty="0" smtClean="0"/>
              <a:t>Равенство</a:t>
            </a:r>
            <a:r>
              <a:rPr lang="ru-RU" sz="2800" b="1" dirty="0"/>
              <a:t>. </a:t>
            </a:r>
            <a:endParaRPr lang="en-US" sz="2800" b="1" dirty="0" smtClean="0"/>
          </a:p>
          <a:p>
            <a:r>
              <a:rPr lang="ru-RU" sz="2800" b="1" dirty="0" smtClean="0"/>
              <a:t>(</a:t>
            </a:r>
            <a:r>
              <a:rPr lang="ru-RU" sz="2800" b="1" dirty="0"/>
              <a:t>Предполагает, что вы считаетесь с интересами друг друга.)</a:t>
            </a:r>
          </a:p>
        </p:txBody>
      </p:sp>
    </p:spTree>
    <p:extLst>
      <p:ext uri="{BB962C8B-B14F-4D97-AF65-F5344CB8AC3E}">
        <p14:creationId xmlns:p14="http://schemas.microsoft.com/office/powerpoint/2010/main" xmlns="" val="2456999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LightScreen gridSize="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28" t="17154" r="15689"/>
          <a:stretch/>
        </p:blipFill>
        <p:spPr>
          <a:xfrm>
            <a:off x="107504" y="404664"/>
            <a:ext cx="5576529" cy="47346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3347864" y="404664"/>
            <a:ext cx="53823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effectLst>
                  <a:glow rad="127000">
                    <a:schemeClr val="bg1"/>
                  </a:glow>
                </a:effectLst>
              </a:rPr>
              <a:t>Из «Словаря здоровых партнерских отношений»</a:t>
            </a:r>
            <a:endParaRPr lang="ru-RU" sz="3200" dirty="0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2204864"/>
            <a:ext cx="4950296" cy="39703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800" b="1" dirty="0"/>
              <a:t>Сопереживание. </a:t>
            </a:r>
            <a:endParaRPr lang="en-US" sz="2800" b="1" dirty="0" smtClean="0"/>
          </a:p>
          <a:p>
            <a:r>
              <a:rPr lang="ru-RU" sz="2800" b="1" dirty="0" smtClean="0"/>
              <a:t>(</a:t>
            </a:r>
            <a:r>
              <a:rPr lang="ru-RU" sz="2800" b="1" dirty="0"/>
              <a:t>Способность чувствовать другого человека, ощущать себя на его месте.)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b="1" dirty="0" smtClean="0"/>
              <a:t>Совместное </a:t>
            </a:r>
            <a:r>
              <a:rPr lang="ru-RU" sz="2800" b="1" dirty="0"/>
              <a:t>времяпрепровождение. </a:t>
            </a:r>
            <a:endParaRPr lang="en-US" sz="2800" b="1" dirty="0" smtClean="0"/>
          </a:p>
          <a:p>
            <a:r>
              <a:rPr lang="ru-RU" sz="2800" b="1" dirty="0" smtClean="0"/>
              <a:t>(</a:t>
            </a:r>
            <a:r>
              <a:rPr lang="ru-RU" sz="2800" b="1" dirty="0"/>
              <a:t>Нужно всегда находить время для того, чтобы побыть наедине друг с другом.)</a:t>
            </a:r>
          </a:p>
        </p:txBody>
      </p:sp>
    </p:spTree>
    <p:extLst>
      <p:ext uri="{BB962C8B-B14F-4D97-AF65-F5344CB8AC3E}">
        <p14:creationId xmlns:p14="http://schemas.microsoft.com/office/powerpoint/2010/main" xmlns="" val="3220856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LightScreen gridSize="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7" y="1052736"/>
            <a:ext cx="4608513" cy="34563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347864" y="404664"/>
            <a:ext cx="53823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effectLst>
                  <a:glow rad="127000">
                    <a:schemeClr val="bg1"/>
                  </a:glow>
                </a:effectLst>
              </a:rPr>
              <a:t>Из «Словаря здоровых партнерских отношений»</a:t>
            </a:r>
            <a:endParaRPr lang="ru-RU" sz="3200" dirty="0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1844823"/>
            <a:ext cx="4950296" cy="440120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800" b="1" dirty="0"/>
              <a:t>Толерантность. </a:t>
            </a:r>
            <a:endParaRPr lang="en-US" sz="2800" b="1" dirty="0" smtClean="0"/>
          </a:p>
          <a:p>
            <a:r>
              <a:rPr lang="ru-RU" sz="2800" b="1" dirty="0" smtClean="0"/>
              <a:t>(</a:t>
            </a:r>
            <a:r>
              <a:rPr lang="ru-RU" sz="2800" b="1" dirty="0"/>
              <a:t>Умение принимать человека таким, какой он есть.)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b="1" dirty="0" smtClean="0"/>
              <a:t>Умение </a:t>
            </a:r>
            <a:r>
              <a:rPr lang="ru-RU" sz="2800" b="1" dirty="0"/>
              <a:t>слушать. </a:t>
            </a:r>
            <a:endParaRPr lang="en-US" sz="2800" b="1" dirty="0" smtClean="0"/>
          </a:p>
          <a:p>
            <a:r>
              <a:rPr lang="ru-RU" sz="2800" b="1" dirty="0" smtClean="0"/>
              <a:t>(</a:t>
            </a:r>
            <a:r>
              <a:rPr lang="ru-RU" sz="2800" b="1" dirty="0"/>
              <a:t>Прислушиваться друг к другу.)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b="1" dirty="0" smtClean="0"/>
              <a:t>Юмор</a:t>
            </a:r>
            <a:r>
              <a:rPr lang="ru-RU" sz="2800" b="1" dirty="0"/>
              <a:t>. </a:t>
            </a:r>
            <a:endParaRPr lang="en-US" sz="2800" b="1" dirty="0" smtClean="0"/>
          </a:p>
          <a:p>
            <a:r>
              <a:rPr lang="ru-RU" sz="2800" b="1" dirty="0" smtClean="0"/>
              <a:t>(</a:t>
            </a:r>
            <a:r>
              <a:rPr lang="ru-RU" sz="2800" b="1" dirty="0"/>
              <a:t>Смех поддерживает физическое и психологическое здоровье.)</a:t>
            </a:r>
          </a:p>
        </p:txBody>
      </p:sp>
    </p:spTree>
    <p:extLst>
      <p:ext uri="{BB962C8B-B14F-4D97-AF65-F5344CB8AC3E}">
        <p14:creationId xmlns:p14="http://schemas.microsoft.com/office/powerpoint/2010/main" xmlns="" val="3706212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32655"/>
            <a:ext cx="6480720" cy="486054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090" y="-7505"/>
            <a:ext cx="51435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32654"/>
            <a:ext cx="8403928" cy="56166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3131840" y="3284984"/>
            <a:ext cx="55081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effectLst>
                  <a:glow rad="127000">
                    <a:schemeClr val="bg1"/>
                  </a:glow>
                </a:effectLst>
                <a:latin typeface="Arial" pitchFamily="34" charset="0"/>
                <a:cs typeface="Arial" pitchFamily="34" charset="0"/>
              </a:rPr>
              <a:t>СЕМЕЙНЫЕ ЗАПОВЕДИ.</a:t>
            </a:r>
          </a:p>
          <a:p>
            <a:pPr lvl="0"/>
            <a:r>
              <a:rPr lang="ru-RU" sz="2000" b="1" dirty="0">
                <a:effectLst>
                  <a:glow rad="127000">
                    <a:schemeClr val="bg1"/>
                  </a:glow>
                </a:effectLst>
                <a:latin typeface="Arial" pitchFamily="34" charset="0"/>
                <a:cs typeface="Arial" pitchFamily="34" charset="0"/>
              </a:rPr>
              <a:t>Свято храните честь своей семьи;</a:t>
            </a:r>
          </a:p>
          <a:p>
            <a:pPr lvl="0"/>
            <a:r>
              <a:rPr lang="ru-RU" sz="2000" b="1" dirty="0">
                <a:effectLst>
                  <a:glow rad="127000">
                    <a:schemeClr val="bg1"/>
                  </a:glow>
                </a:effectLst>
                <a:latin typeface="Arial" pitchFamily="34" charset="0"/>
                <a:cs typeface="Arial" pitchFamily="34" charset="0"/>
              </a:rPr>
              <a:t>Любите свою семью и делайте ее лучше;</a:t>
            </a:r>
          </a:p>
          <a:p>
            <a:pPr lvl="0"/>
            <a:r>
              <a:rPr lang="ru-RU" sz="2000" b="1" dirty="0">
                <a:effectLst>
                  <a:glow rad="127000">
                    <a:schemeClr val="bg1"/>
                  </a:glow>
                </a:effectLst>
                <a:latin typeface="Arial" pitchFamily="34" charset="0"/>
                <a:cs typeface="Arial" pitchFamily="34" charset="0"/>
              </a:rPr>
              <a:t>Будьте внимательными и чуткими, всегда готовыми прийти на помощь членам семьи;</a:t>
            </a:r>
          </a:p>
          <a:p>
            <a:pPr lvl="0"/>
            <a:r>
              <a:rPr lang="ru-RU" sz="2000" b="1" dirty="0">
                <a:effectLst>
                  <a:glow rad="127000">
                    <a:schemeClr val="bg1"/>
                  </a:glow>
                </a:effectLst>
                <a:latin typeface="Arial" pitchFamily="34" charset="0"/>
                <a:cs typeface="Arial" pitchFamily="34" charset="0"/>
              </a:rPr>
              <a:t>Дарите друг другу радость;</a:t>
            </a:r>
          </a:p>
          <a:p>
            <a:pPr lvl="0"/>
            <a:r>
              <a:rPr lang="ru-RU" sz="2000" b="1" dirty="0">
                <a:effectLst>
                  <a:glow rad="127000">
                    <a:schemeClr val="bg1"/>
                  </a:glow>
                </a:effectLst>
                <a:latin typeface="Arial" pitchFamily="34" charset="0"/>
                <a:cs typeface="Arial" pitchFamily="34" charset="0"/>
              </a:rPr>
              <a:t>Умейте найти и выполнить дело на пользу и радость членам своей семьи;</a:t>
            </a:r>
          </a:p>
          <a:p>
            <a:pPr lvl="0"/>
            <a:r>
              <a:rPr lang="ru-RU" sz="2000" b="1" dirty="0">
                <a:effectLst>
                  <a:glow rad="127000">
                    <a:schemeClr val="bg1"/>
                  </a:glow>
                </a:effectLst>
                <a:latin typeface="Arial" pitchFamily="34" charset="0"/>
                <a:cs typeface="Arial" pitchFamily="34" charset="0"/>
              </a:rPr>
              <a:t>Живите в мире и согласии.</a:t>
            </a:r>
          </a:p>
        </p:txBody>
      </p:sp>
    </p:spTree>
    <p:extLst>
      <p:ext uri="{BB962C8B-B14F-4D97-AF65-F5344CB8AC3E}">
        <p14:creationId xmlns:p14="http://schemas.microsoft.com/office/powerpoint/2010/main" xmlns="" val="480888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0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22786"/>
            <a:ext cx="7776864" cy="583264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627784" y="3841228"/>
            <a:ext cx="57961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rPr>
              <a:t>Семья – это то, что мы делим на всех</a:t>
            </a:r>
            <a:r>
              <a:rPr lang="ru-RU" sz="2400" b="1" i="1" dirty="0" smtClean="0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rPr>
              <a:t>,</a:t>
            </a:r>
            <a:endParaRPr lang="en-US" sz="2400" b="1" i="1" dirty="0" smtClean="0">
              <a:solidFill>
                <a:srgbClr val="0070C0"/>
              </a:solidFill>
              <a:effectLst>
                <a:glow rad="127000">
                  <a:schemeClr val="bg1"/>
                </a:glow>
              </a:effectLst>
            </a:endParaRPr>
          </a:p>
          <a:p>
            <a:r>
              <a:rPr lang="ru-RU" sz="2400" b="1" i="1" dirty="0" smtClean="0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rPr>
              <a:t>Всем </a:t>
            </a:r>
            <a:r>
              <a:rPr lang="ru-RU" sz="2400" b="1" i="1" dirty="0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rPr>
              <a:t>понемножку и слезы, и смех, </a:t>
            </a:r>
            <a:endParaRPr lang="en-US" sz="2400" b="1" i="1" dirty="0" smtClean="0">
              <a:solidFill>
                <a:srgbClr val="0070C0"/>
              </a:solidFill>
              <a:effectLst>
                <a:glow rad="127000">
                  <a:schemeClr val="bg1"/>
                </a:glow>
              </a:effectLst>
            </a:endParaRPr>
          </a:p>
          <a:p>
            <a:r>
              <a:rPr lang="ru-RU" sz="2400" b="1" i="1" dirty="0" smtClean="0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rPr>
              <a:t>Семья </a:t>
            </a:r>
            <a:r>
              <a:rPr lang="ru-RU" sz="2400" b="1" i="1" dirty="0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rPr>
              <a:t>– это то, что с тобою всегда. </a:t>
            </a:r>
            <a:endParaRPr lang="en-US" sz="2400" b="1" i="1" dirty="0" smtClean="0">
              <a:solidFill>
                <a:srgbClr val="0070C0"/>
              </a:solidFill>
              <a:effectLst>
                <a:glow rad="127000">
                  <a:schemeClr val="bg1"/>
                </a:glow>
              </a:effectLst>
            </a:endParaRPr>
          </a:p>
          <a:p>
            <a:r>
              <a:rPr lang="ru-RU" sz="2400" b="1" i="1" dirty="0" smtClean="0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rPr>
              <a:t>Пусть мчатся </a:t>
            </a:r>
            <a:r>
              <a:rPr lang="ru-RU" sz="2400" b="1" i="1" dirty="0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rPr>
              <a:t>секунды, недели, года, </a:t>
            </a:r>
            <a:endParaRPr lang="en-US" sz="2400" b="1" i="1" dirty="0" smtClean="0">
              <a:solidFill>
                <a:srgbClr val="0070C0"/>
              </a:solidFill>
              <a:effectLst>
                <a:glow rad="127000">
                  <a:schemeClr val="bg1"/>
                </a:glow>
              </a:effectLst>
            </a:endParaRPr>
          </a:p>
          <a:p>
            <a:r>
              <a:rPr lang="ru-RU" sz="2400" b="1" i="1" dirty="0" smtClean="0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rPr>
              <a:t>Но </a:t>
            </a:r>
            <a:r>
              <a:rPr lang="ru-RU" sz="2400" b="1" i="1" dirty="0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rPr>
              <a:t>стены родные и отчий свой дом – </a:t>
            </a:r>
            <a:endParaRPr lang="en-US" sz="2400" b="1" i="1" dirty="0" smtClean="0">
              <a:solidFill>
                <a:srgbClr val="0070C0"/>
              </a:solidFill>
              <a:effectLst>
                <a:glow rad="127000">
                  <a:schemeClr val="bg1"/>
                </a:glow>
              </a:effectLst>
            </a:endParaRPr>
          </a:p>
          <a:p>
            <a:r>
              <a:rPr lang="ru-RU" sz="2400" b="1" i="1" dirty="0" smtClean="0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rPr>
              <a:t>Сердце </a:t>
            </a:r>
            <a:r>
              <a:rPr lang="ru-RU" sz="2400" b="1" i="1" dirty="0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rPr>
              <a:t>навеки останется в нем</a:t>
            </a:r>
          </a:p>
        </p:txBody>
      </p:sp>
    </p:spTree>
    <p:extLst>
      <p:ext uri="{BB962C8B-B14F-4D97-AF65-F5344CB8AC3E}">
        <p14:creationId xmlns:p14="http://schemas.microsoft.com/office/powerpoint/2010/main" xmlns="" val="3884189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3385" y="0"/>
            <a:ext cx="6741368" cy="674136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23728" y="3422239"/>
            <a:ext cx="6372200" cy="262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7287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507"/>
          <a:stretch/>
        </p:blipFill>
        <p:spPr>
          <a:xfrm>
            <a:off x="90127" y="1914702"/>
            <a:ext cx="7251451" cy="449083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620689"/>
            <a:ext cx="5760640" cy="23464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59832" y="658840"/>
            <a:ext cx="60841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effectLst>
                  <a:glow rad="139700">
                    <a:schemeClr val="bg1">
                      <a:alpha val="76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Так устроен мир людей, что каждый хочет встретить свою вторую половинку.</a:t>
            </a:r>
          </a:p>
          <a:p>
            <a:r>
              <a:rPr lang="ru-RU" sz="2400" b="1" dirty="0">
                <a:effectLst>
                  <a:glow rad="139700">
                    <a:schemeClr val="bg1">
                      <a:alpha val="76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Людям хочется с кем-то разделить радость и печаль, хочется, чтобы их ждали и любили.</a:t>
            </a:r>
          </a:p>
        </p:txBody>
      </p:sp>
    </p:spTree>
    <p:extLst>
      <p:ext uri="{BB962C8B-B14F-4D97-AF65-F5344CB8AC3E}">
        <p14:creationId xmlns:p14="http://schemas.microsoft.com/office/powerpoint/2010/main" xmlns="" val="3472607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16632"/>
            <a:ext cx="8988491" cy="674136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871161" y="4581128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chemeClr val="bg1">
                  <a:lumMod val="95000"/>
                </a:schemeClr>
              </a:solidFill>
              <a:effectLst>
                <a:glow rad="127000">
                  <a:schemeClr val="tx2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7571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584"/>
          <a:stretch/>
        </p:blipFill>
        <p:spPr>
          <a:xfrm>
            <a:off x="539552" y="908720"/>
            <a:ext cx="5143401" cy="55635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620689"/>
            <a:ext cx="5760640" cy="234647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59832" y="658840"/>
            <a:ext cx="60841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effectLst>
                  <a:glow rad="139700">
                    <a:schemeClr val="bg1">
                      <a:alpha val="76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Так устроен мир людей, что каждый хочет встретить свою вторую половинку.</a:t>
            </a:r>
          </a:p>
          <a:p>
            <a:r>
              <a:rPr lang="ru-RU" sz="2400" b="1" dirty="0">
                <a:effectLst>
                  <a:glow rad="139700">
                    <a:schemeClr val="bg1">
                      <a:alpha val="76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Людям хочется с кем-то разделить радость и печаль, хочется, чтобы их ждали и любили.</a:t>
            </a:r>
          </a:p>
        </p:txBody>
      </p:sp>
    </p:spTree>
    <p:extLst>
      <p:ext uri="{BB962C8B-B14F-4D97-AF65-F5344CB8AC3E}">
        <p14:creationId xmlns:p14="http://schemas.microsoft.com/office/powerpoint/2010/main" xmlns="" val="1169698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54000"/>
            <a:ext cx="4102100" cy="635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3334" y="510528"/>
            <a:ext cx="4547138" cy="284646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353620" y="548680"/>
            <a:ext cx="45743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effectLst>
                  <a:glow rad="139700">
                    <a:schemeClr val="bg1">
                      <a:alpha val="76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Так устроен мир людей, что каждый хочет встретить свою вторую половинку.</a:t>
            </a:r>
          </a:p>
          <a:p>
            <a:r>
              <a:rPr lang="ru-RU" sz="2400" b="1" dirty="0">
                <a:effectLst>
                  <a:glow rad="139700">
                    <a:schemeClr val="bg1">
                      <a:alpha val="76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Людям хочется с кем-то разделить радость и печаль, хочется, чтобы их ждали и любили.</a:t>
            </a:r>
          </a:p>
        </p:txBody>
      </p:sp>
    </p:spTree>
    <p:extLst>
      <p:ext uri="{BB962C8B-B14F-4D97-AF65-F5344CB8AC3E}">
        <p14:creationId xmlns:p14="http://schemas.microsoft.com/office/powerpoint/2010/main" xmlns="" val="1143655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252" y="504305"/>
            <a:ext cx="4176464" cy="58493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2483768" y="4293096"/>
            <a:ext cx="6480720" cy="1734503"/>
          </a:xfrm>
          <a:prstGeom prst="roundRect">
            <a:avLst>
              <a:gd name="adj" fmla="val 26228"/>
            </a:avLst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000" b="1" dirty="0">
                <a:solidFill>
                  <a:srgbClr val="002060"/>
                </a:solidFill>
                <a:latin typeface="Arial Black" pitchFamily="34" charset="0"/>
              </a:rPr>
              <a:t>Когда есть Я и есть ТЫ, - это уже МЫ.</a:t>
            </a:r>
          </a:p>
          <a:p>
            <a:r>
              <a:rPr lang="ru-RU" sz="3000" b="1" dirty="0">
                <a:solidFill>
                  <a:srgbClr val="002060"/>
                </a:solidFill>
                <a:latin typeface="Arial Black" pitchFamily="34" charset="0"/>
              </a:rPr>
              <a:t>Семья начинается с «мы».</a:t>
            </a:r>
          </a:p>
        </p:txBody>
      </p:sp>
    </p:spTree>
    <p:extLst>
      <p:ext uri="{BB962C8B-B14F-4D97-AF65-F5344CB8AC3E}">
        <p14:creationId xmlns:p14="http://schemas.microsoft.com/office/powerpoint/2010/main" xmlns="" val="615574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Рисунок 1" descr="101-0824211022-happy-fami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02085">
            <a:off x="978218" y="602855"/>
            <a:ext cx="7187563" cy="5352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2540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2339752" y="4581128"/>
            <a:ext cx="52762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effectLst>
                  <a:glow rad="127000">
                    <a:schemeClr val="bg1"/>
                  </a:glow>
                </a:effectLst>
                <a:latin typeface="Arial" pitchFamily="34" charset="0"/>
                <a:cs typeface="Arial" pitchFamily="34" charset="0"/>
              </a:rPr>
              <a:t>Только в семье, в единстве </a:t>
            </a:r>
            <a:r>
              <a:rPr lang="ru-RU" sz="2400" b="1" i="1" dirty="0" smtClean="0">
                <a:effectLst>
                  <a:glow rad="127000">
                    <a:schemeClr val="bg1"/>
                  </a:glow>
                </a:effectLst>
                <a:latin typeface="Arial" pitchFamily="34" charset="0"/>
                <a:cs typeface="Arial" pitchFamily="34" charset="0"/>
              </a:rPr>
              <a:t>с</a:t>
            </a:r>
            <a:endParaRPr lang="en-US" sz="2400" b="1" i="1" dirty="0" smtClean="0">
              <a:effectLst>
                <a:glow rad="127000">
                  <a:schemeClr val="bg1"/>
                </a:glo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2400" b="1" i="1" dirty="0" smtClean="0">
                <a:effectLst>
                  <a:glow rad="127000">
                    <a:schemeClr val="bg1"/>
                  </a:glow>
                </a:effectLst>
                <a:latin typeface="Arial" pitchFamily="34" charset="0"/>
                <a:cs typeface="Arial" pitchFamily="34" charset="0"/>
              </a:rPr>
              <a:t>родными </a:t>
            </a:r>
            <a:r>
              <a:rPr lang="ru-RU" sz="2400" b="1" i="1" dirty="0">
                <a:effectLst>
                  <a:glow rad="127000">
                    <a:schemeClr val="bg1"/>
                  </a:glow>
                </a:effectLst>
                <a:latin typeface="Arial" pitchFamily="34" charset="0"/>
                <a:cs typeface="Arial" pitchFamily="34" charset="0"/>
              </a:rPr>
              <a:t>людьми человек </a:t>
            </a:r>
            <a:endParaRPr lang="en-US" sz="2400" b="1" i="1" dirty="0" smtClean="0">
              <a:effectLst>
                <a:glow rad="127000">
                  <a:schemeClr val="bg1"/>
                </a:glo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2400" b="1" i="1" dirty="0" smtClean="0">
                <a:effectLst>
                  <a:glow rad="127000">
                    <a:schemeClr val="bg1"/>
                  </a:glow>
                </a:effectLst>
                <a:latin typeface="Arial" pitchFamily="34" charset="0"/>
                <a:cs typeface="Arial" pitchFamily="34" charset="0"/>
              </a:rPr>
              <a:t>счастлив </a:t>
            </a:r>
            <a:r>
              <a:rPr lang="ru-RU" sz="2400" b="1" i="1" dirty="0">
                <a:effectLst>
                  <a:glow rad="127000">
                    <a:schemeClr val="bg1"/>
                  </a:glow>
                </a:effectLst>
                <a:latin typeface="Arial" pitchFamily="34" charset="0"/>
                <a:cs typeface="Arial" pitchFamily="34" charset="0"/>
              </a:rPr>
              <a:t>по-настоящему.</a:t>
            </a:r>
          </a:p>
        </p:txBody>
      </p:sp>
    </p:spTree>
    <p:extLst>
      <p:ext uri="{BB962C8B-B14F-4D97-AF65-F5344CB8AC3E}">
        <p14:creationId xmlns:p14="http://schemas.microsoft.com/office/powerpoint/2010/main" xmlns="" val="1329760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831" y="1124744"/>
            <a:ext cx="7920880" cy="528513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Прямоугольник 3"/>
          <p:cNvSpPr/>
          <p:nvPr/>
        </p:nvSpPr>
        <p:spPr>
          <a:xfrm rot="21406139">
            <a:off x="917670" y="5373216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Что же мы называем словом  «СЕМЬЯ»? 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Попробуйте  закончить фразу : «Семья – это….»</a:t>
            </a:r>
          </a:p>
        </p:txBody>
      </p:sp>
    </p:spTree>
    <p:extLst>
      <p:ext uri="{BB962C8B-B14F-4D97-AF65-F5344CB8AC3E}">
        <p14:creationId xmlns:p14="http://schemas.microsoft.com/office/powerpoint/2010/main" xmlns="" val="3943719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88640"/>
            <a:ext cx="6192688" cy="619268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3861048"/>
            <a:ext cx="5760640" cy="269003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19872" y="3996533"/>
            <a:ext cx="54543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effectLst>
                  <a:glow rad="127000">
                    <a:schemeClr val="bg1"/>
                  </a:glow>
                </a:effectLst>
              </a:rPr>
              <a:t>А вот ответы разных людей.</a:t>
            </a:r>
          </a:p>
          <a:p>
            <a:r>
              <a:rPr lang="ru-RU" sz="2000" b="1" dirty="0">
                <a:effectLst>
                  <a:glow rad="127000">
                    <a:schemeClr val="bg1"/>
                  </a:glow>
                </a:effectLst>
              </a:rPr>
              <a:t>Семья - это, где тебя любят. </a:t>
            </a:r>
          </a:p>
          <a:p>
            <a:r>
              <a:rPr lang="ru-RU" sz="2000" b="1" dirty="0">
                <a:effectLst>
                  <a:glow rad="127000">
                    <a:schemeClr val="bg1"/>
                  </a:glow>
                </a:effectLst>
              </a:rPr>
              <a:t>Семья – это вера, надежда, любовь</a:t>
            </a:r>
            <a:r>
              <a:rPr lang="ru-RU" sz="2000" b="1" dirty="0" smtClean="0">
                <a:effectLst>
                  <a:glow rad="127000">
                    <a:schemeClr val="bg1"/>
                  </a:glow>
                </a:effectLst>
              </a:rPr>
              <a:t>.</a:t>
            </a:r>
            <a:endParaRPr lang="en-US" sz="2000" b="1" dirty="0" smtClean="0">
              <a:effectLst>
                <a:glow rad="127000">
                  <a:schemeClr val="bg1"/>
                </a:glow>
              </a:effectLst>
            </a:endParaRPr>
          </a:p>
          <a:p>
            <a:r>
              <a:rPr lang="ru-RU" sz="2000" b="1" dirty="0" smtClean="0">
                <a:effectLst>
                  <a:glow rad="127000">
                    <a:schemeClr val="bg1"/>
                  </a:glow>
                </a:effectLst>
              </a:rPr>
              <a:t>Семья </a:t>
            </a:r>
            <a:r>
              <a:rPr lang="ru-RU" sz="2000" b="1" dirty="0">
                <a:effectLst>
                  <a:glow rad="127000">
                    <a:schemeClr val="bg1"/>
                  </a:glow>
                </a:effectLst>
              </a:rPr>
              <a:t>– это тепло души близких людей</a:t>
            </a:r>
            <a:r>
              <a:rPr lang="ru-RU" sz="2000" b="1" dirty="0" smtClean="0">
                <a:effectLst>
                  <a:glow rad="127000">
                    <a:schemeClr val="bg1"/>
                  </a:glow>
                </a:effectLst>
              </a:rPr>
              <a:t>.</a:t>
            </a:r>
            <a:endParaRPr lang="en-US" sz="2000" b="1" dirty="0" smtClean="0">
              <a:effectLst>
                <a:glow rad="127000">
                  <a:schemeClr val="bg1"/>
                </a:glow>
              </a:effectLst>
            </a:endParaRPr>
          </a:p>
          <a:p>
            <a:r>
              <a:rPr lang="ru-RU" sz="2000" b="1" dirty="0" smtClean="0">
                <a:effectLst>
                  <a:glow rad="127000">
                    <a:schemeClr val="bg1"/>
                  </a:glow>
                </a:effectLst>
              </a:rPr>
              <a:t>Семья </a:t>
            </a:r>
            <a:r>
              <a:rPr lang="ru-RU" sz="2000" b="1" dirty="0">
                <a:effectLst>
                  <a:glow rad="127000">
                    <a:schemeClr val="bg1"/>
                  </a:glow>
                </a:effectLst>
              </a:rPr>
              <a:t>– это любящие люди, </a:t>
            </a:r>
            <a:r>
              <a:rPr lang="ru-RU" sz="2000" b="1" dirty="0" smtClean="0">
                <a:effectLst>
                  <a:glow rad="127000">
                    <a:schemeClr val="bg1"/>
                  </a:glow>
                </a:effectLst>
              </a:rPr>
              <a:t>поддерживающие</a:t>
            </a:r>
            <a:endParaRPr lang="en-US" sz="2000" b="1" dirty="0" smtClean="0">
              <a:effectLst>
                <a:glow rad="127000">
                  <a:schemeClr val="bg1"/>
                </a:glow>
              </a:effectLst>
            </a:endParaRPr>
          </a:p>
          <a:p>
            <a:r>
              <a:rPr lang="ru-RU" sz="2000" b="1" dirty="0" smtClean="0">
                <a:effectLst>
                  <a:glow rad="127000">
                    <a:schemeClr val="bg1"/>
                  </a:glow>
                </a:effectLst>
              </a:rPr>
              <a:t>друг </a:t>
            </a:r>
            <a:r>
              <a:rPr lang="ru-RU" sz="2000" b="1" dirty="0">
                <a:effectLst>
                  <a:glow rad="127000">
                    <a:schemeClr val="bg1"/>
                  </a:glow>
                </a:effectLst>
              </a:rPr>
              <a:t>друга в трудную </a:t>
            </a:r>
            <a:r>
              <a:rPr lang="ru-RU" sz="2000" b="1" dirty="0" smtClean="0">
                <a:effectLst>
                  <a:glow rad="127000">
                    <a:schemeClr val="bg1"/>
                  </a:glow>
                </a:effectLst>
              </a:rPr>
              <a:t>минуту</a:t>
            </a:r>
            <a:r>
              <a:rPr lang="en-US" sz="2000" b="1" dirty="0">
                <a:effectLst>
                  <a:glow rad="127000">
                    <a:schemeClr val="bg1"/>
                  </a:glow>
                </a:effectLst>
              </a:rPr>
              <a:t>.</a:t>
            </a:r>
            <a:endParaRPr lang="ru-RU" sz="2000" b="1" dirty="0">
              <a:effectLst>
                <a:glow rad="127000">
                  <a:schemeClr val="bg1"/>
                </a:glow>
              </a:effectLst>
            </a:endParaRPr>
          </a:p>
          <a:p>
            <a:r>
              <a:rPr lang="ru-RU" sz="2000" b="1" dirty="0">
                <a:effectLst>
                  <a:glow rad="127000">
                    <a:schemeClr val="bg1"/>
                  </a:glow>
                </a:effectLst>
              </a:rPr>
              <a:t>Семья – живой организм, где все </a:t>
            </a:r>
            <a:r>
              <a:rPr lang="ru-RU" sz="2000" b="1" dirty="0" smtClean="0">
                <a:effectLst>
                  <a:glow rad="127000">
                    <a:schemeClr val="bg1"/>
                  </a:glow>
                </a:effectLst>
              </a:rPr>
              <a:t>решается</a:t>
            </a:r>
            <a:endParaRPr lang="en-US" sz="2000" b="1" dirty="0" smtClean="0">
              <a:effectLst>
                <a:glow rad="127000">
                  <a:schemeClr val="bg1"/>
                </a:glow>
              </a:effectLst>
            </a:endParaRPr>
          </a:p>
          <a:p>
            <a:r>
              <a:rPr lang="ru-RU" sz="2000" b="1" dirty="0" smtClean="0">
                <a:effectLst>
                  <a:glow rad="127000">
                    <a:schemeClr val="bg1"/>
                  </a:glow>
                </a:effectLst>
              </a:rPr>
              <a:t>сообща</a:t>
            </a:r>
            <a:r>
              <a:rPr lang="ru-RU" sz="2000" b="1" dirty="0">
                <a:effectLst>
                  <a:glow rad="127000">
                    <a:schemeClr val="bg1"/>
                  </a:glow>
                </a:effectLst>
              </a:rPr>
              <a:t>, где держат общий совет.</a:t>
            </a:r>
          </a:p>
        </p:txBody>
      </p:sp>
    </p:spTree>
    <p:extLst>
      <p:ext uri="{BB962C8B-B14F-4D97-AF65-F5344CB8AC3E}">
        <p14:creationId xmlns:p14="http://schemas.microsoft.com/office/powerpoint/2010/main" xmlns="" val="1532475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633</Words>
  <Application>Microsoft Office PowerPoint</Application>
  <PresentationFormat>Экран (4:3)</PresentationFormat>
  <Paragraphs>109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SVK</dc:creator>
  <cp:lastModifiedBy>comp77</cp:lastModifiedBy>
  <cp:revision>24</cp:revision>
  <dcterms:created xsi:type="dcterms:W3CDTF">2012-08-21T10:04:57Z</dcterms:created>
  <dcterms:modified xsi:type="dcterms:W3CDTF">2019-04-18T11:36:39Z</dcterms:modified>
</cp:coreProperties>
</file>